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74" r:id="rId2"/>
    <p:sldId id="972" r:id="rId3"/>
    <p:sldId id="369" r:id="rId4"/>
    <p:sldId id="370" r:id="rId5"/>
    <p:sldId id="371" r:id="rId6"/>
    <p:sldId id="372" r:id="rId7"/>
    <p:sldId id="975" r:id="rId8"/>
    <p:sldId id="373" r:id="rId9"/>
    <p:sldId id="1018" r:id="rId10"/>
    <p:sldId id="977" r:id="rId11"/>
    <p:sldId id="1028" r:id="rId12"/>
    <p:sldId id="1020" r:id="rId13"/>
    <p:sldId id="1029" r:id="rId14"/>
    <p:sldId id="382" r:id="rId15"/>
    <p:sldId id="1030" r:id="rId16"/>
    <p:sldId id="383" r:id="rId17"/>
    <p:sldId id="1047" r:id="rId18"/>
    <p:sldId id="1048" r:id="rId19"/>
    <p:sldId id="1049" r:id="rId20"/>
    <p:sldId id="388" r:id="rId21"/>
    <p:sldId id="1051" r:id="rId22"/>
    <p:sldId id="1036" r:id="rId23"/>
    <p:sldId id="1052" r:id="rId24"/>
    <p:sldId id="1053" r:id="rId25"/>
    <p:sldId id="1054" r:id="rId26"/>
    <p:sldId id="1055" r:id="rId27"/>
    <p:sldId id="475" r:id="rId28"/>
    <p:sldId id="1063" r:id="rId29"/>
    <p:sldId id="1056" r:id="rId30"/>
    <p:sldId id="1042" r:id="rId31"/>
    <p:sldId id="1057" r:id="rId32"/>
    <p:sldId id="1058" r:id="rId33"/>
    <p:sldId id="1059" r:id="rId34"/>
    <p:sldId id="1060" r:id="rId35"/>
    <p:sldId id="1061" r:id="rId36"/>
    <p:sldId id="1062" r:id="rId37"/>
    <p:sldId id="993" r:id="rId38"/>
    <p:sldId id="501" r:id="rId39"/>
    <p:sldId id="994" r:id="rId40"/>
    <p:sldId id="995" r:id="rId41"/>
    <p:sldId id="997" r:id="rId42"/>
    <p:sldId id="998" r:id="rId43"/>
    <p:sldId id="999" r:id="rId44"/>
    <p:sldId id="489" r:id="rId45"/>
    <p:sldId id="1022" r:id="rId46"/>
    <p:sldId id="1065" r:id="rId47"/>
    <p:sldId id="1066" r:id="rId48"/>
    <p:sldId id="1067" r:id="rId49"/>
    <p:sldId id="1002" r:id="rId50"/>
    <p:sldId id="1000" r:id="rId51"/>
    <p:sldId id="1025" r:id="rId52"/>
    <p:sldId id="1026" r:id="rId53"/>
    <p:sldId id="1027" r:id="rId54"/>
    <p:sldId id="463" r:id="rId55"/>
    <p:sldId id="1011" r:id="rId56"/>
    <p:sldId id="1068" r:id="rId57"/>
    <p:sldId id="1010" r:id="rId58"/>
    <p:sldId id="1015" r:id="rId59"/>
    <p:sldId id="1014" r:id="rId60"/>
    <p:sldId id="1017" r:id="rId6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88B"/>
    <a:srgbClr val="6674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7" d="100"/>
          <a:sy n="127" d="100"/>
        </p:scale>
        <p:origin x="1146" y="11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6/12/2024</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6/12/2024</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dirty="0"/>
          </a:p>
        </p:txBody>
      </p:sp>
    </p:spTree>
    <p:extLst>
      <p:ext uri="{BB962C8B-B14F-4D97-AF65-F5344CB8AC3E}">
        <p14:creationId xmlns:p14="http://schemas.microsoft.com/office/powerpoint/2010/main" val="278004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a:p>
        </p:txBody>
      </p:sp>
    </p:spTree>
    <p:extLst>
      <p:ext uri="{BB962C8B-B14F-4D97-AF65-F5344CB8AC3E}">
        <p14:creationId xmlns:p14="http://schemas.microsoft.com/office/powerpoint/2010/main" val="34403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a:p>
        </p:txBody>
      </p:sp>
    </p:spTree>
    <p:extLst>
      <p:ext uri="{BB962C8B-B14F-4D97-AF65-F5344CB8AC3E}">
        <p14:creationId xmlns:p14="http://schemas.microsoft.com/office/powerpoint/2010/main" val="296806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31456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a:p>
        </p:txBody>
      </p:sp>
    </p:spTree>
    <p:extLst>
      <p:ext uri="{BB962C8B-B14F-4D97-AF65-F5344CB8AC3E}">
        <p14:creationId xmlns:p14="http://schemas.microsoft.com/office/powerpoint/2010/main" val="339440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59086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9408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a:p>
        </p:txBody>
      </p:sp>
    </p:spTree>
    <p:extLst>
      <p:ext uri="{BB962C8B-B14F-4D97-AF65-F5344CB8AC3E}">
        <p14:creationId xmlns:p14="http://schemas.microsoft.com/office/powerpoint/2010/main" val="3779993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dirty="0"/>
          </a:p>
        </p:txBody>
      </p:sp>
    </p:spTree>
    <p:extLst>
      <p:ext uri="{BB962C8B-B14F-4D97-AF65-F5344CB8AC3E}">
        <p14:creationId xmlns:p14="http://schemas.microsoft.com/office/powerpoint/2010/main" val="9795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a:p>
        </p:txBody>
      </p:sp>
    </p:spTree>
    <p:extLst>
      <p:ext uri="{BB962C8B-B14F-4D97-AF65-F5344CB8AC3E}">
        <p14:creationId xmlns:p14="http://schemas.microsoft.com/office/powerpoint/2010/main" val="1600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a:p>
        </p:txBody>
      </p:sp>
    </p:spTree>
    <p:extLst>
      <p:ext uri="{BB962C8B-B14F-4D97-AF65-F5344CB8AC3E}">
        <p14:creationId xmlns:p14="http://schemas.microsoft.com/office/powerpoint/2010/main" val="103815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6/12/2024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the-basics-of-indexing-and-slicing-python-lists-2d12c90a94cf"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102)</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05</a:t>
              </a:r>
            </a:p>
            <a:p>
              <a:pPr algn="ctr"/>
              <a:r>
                <a:rPr lang="en-US" dirty="0"/>
                <a:t>Algorithmic</a:t>
              </a:r>
            </a:p>
            <a:p>
              <a:pPr algn="ctr"/>
              <a:r>
                <a:rPr lang="en-US" dirty="0"/>
                <a:t>Efficiency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list_cards.py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10</a:t>
            </a:fld>
            <a:endParaRPr lang="en-US"/>
          </a:p>
        </p:txBody>
      </p:sp>
      <p:pic>
        <p:nvPicPr>
          <p:cNvPr id="11" name="Picture 10">
            <a:extLst>
              <a:ext uri="{FF2B5EF4-FFF2-40B4-BE49-F238E27FC236}">
                <a16:creationId xmlns:a16="http://schemas.microsoft.com/office/drawing/2014/main" id="{46F9DA50-4C63-D590-F1D9-E6A32D6525E2}"/>
              </a:ext>
            </a:extLst>
          </p:cNvPr>
          <p:cNvPicPr>
            <a:picLocks noChangeAspect="1"/>
          </p:cNvPicPr>
          <p:nvPr/>
        </p:nvPicPr>
        <p:blipFill>
          <a:blip r:embed="rId2"/>
          <a:stretch>
            <a:fillRect/>
          </a:stretch>
        </p:blipFill>
        <p:spPr>
          <a:xfrm>
            <a:off x="4672568" y="2950075"/>
            <a:ext cx="3570763" cy="3263255"/>
          </a:xfrm>
          <a:prstGeom prst="rect">
            <a:avLst/>
          </a:prstGeom>
        </p:spPr>
      </p:pic>
      <p:grpSp>
        <p:nvGrpSpPr>
          <p:cNvPr id="12" name="Group 11">
            <a:extLst>
              <a:ext uri="{FF2B5EF4-FFF2-40B4-BE49-F238E27FC236}">
                <a16:creationId xmlns:a16="http://schemas.microsoft.com/office/drawing/2014/main" id="{6539C8C9-078B-F75B-CF75-CB304A998F85}"/>
              </a:ext>
            </a:extLst>
          </p:cNvPr>
          <p:cNvGrpSpPr/>
          <p:nvPr/>
        </p:nvGrpSpPr>
        <p:grpSpPr>
          <a:xfrm>
            <a:off x="5207328" y="1932612"/>
            <a:ext cx="2501241" cy="523568"/>
            <a:chOff x="3305029" y="378029"/>
            <a:chExt cx="2501241" cy="523568"/>
          </a:xfrm>
        </p:grpSpPr>
        <p:sp>
          <p:nvSpPr>
            <p:cNvPr id="13" name="Rectangle 12">
              <a:extLst>
                <a:ext uri="{FF2B5EF4-FFF2-40B4-BE49-F238E27FC236}">
                  <a16:creationId xmlns:a16="http://schemas.microsoft.com/office/drawing/2014/main" id="{8362AE4F-653F-2BDD-EBB6-7E1383F44917}"/>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F6E1F1-7EF9-7D0A-0562-9AA37C8A05F5}"/>
                </a:ext>
              </a:extLst>
            </p:cNvPr>
            <p:cNvPicPr>
              <a:picLocks noChangeAspect="1"/>
            </p:cNvPicPr>
            <p:nvPr/>
          </p:nvPicPr>
          <p:blipFill>
            <a:blip r:embed="rId3"/>
            <a:stretch>
              <a:fillRect/>
            </a:stretch>
          </p:blipFill>
          <p:spPr>
            <a:xfrm>
              <a:off x="3365868" y="435693"/>
              <a:ext cx="2379563" cy="408240"/>
            </a:xfrm>
            <a:prstGeom prst="rect">
              <a:avLst/>
            </a:prstGeom>
          </p:spPr>
        </p:pic>
      </p:grpSp>
      <p:pic>
        <p:nvPicPr>
          <p:cNvPr id="17" name="Picture 16">
            <a:extLst>
              <a:ext uri="{FF2B5EF4-FFF2-40B4-BE49-F238E27FC236}">
                <a16:creationId xmlns:a16="http://schemas.microsoft.com/office/drawing/2014/main" id="{F427C3C8-EDC0-9CF4-3520-B0BE4D8FFFC6}"/>
              </a:ext>
            </a:extLst>
          </p:cNvPr>
          <p:cNvPicPr>
            <a:picLocks noChangeAspect="1"/>
          </p:cNvPicPr>
          <p:nvPr/>
        </p:nvPicPr>
        <p:blipFill>
          <a:blip r:embed="rId4"/>
          <a:stretch>
            <a:fillRect/>
          </a:stretch>
        </p:blipFill>
        <p:spPr>
          <a:xfrm>
            <a:off x="448450" y="1485133"/>
            <a:ext cx="3969204" cy="5007741"/>
          </a:xfrm>
          <a:prstGeom prst="rect">
            <a:avLst/>
          </a:prstGeom>
        </p:spPr>
      </p:pic>
    </p:spTree>
    <p:extLst>
      <p:ext uri="{BB962C8B-B14F-4D97-AF65-F5344CB8AC3E}">
        <p14:creationId xmlns:p14="http://schemas.microsoft.com/office/powerpoint/2010/main" val="1695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Initializing a Random Deck</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We now want to generate a random deck that should </a:t>
            </a:r>
            <a:r>
              <a:rPr lang="en-US" sz="2400" b="1" dirty="0">
                <a:solidFill>
                  <a:srgbClr val="FF0000"/>
                </a:solidFill>
              </a:rPr>
              <a:t>not</a:t>
            </a:r>
            <a:r>
              <a:rPr lang="en-US" sz="2400" dirty="0"/>
              <a:t> be in order</a:t>
            </a:r>
          </a:p>
          <a:p>
            <a:pPr>
              <a:spcBef>
                <a:spcPts val="0"/>
              </a:spcBef>
              <a:spcAft>
                <a:spcPts val="1200"/>
              </a:spcAft>
            </a:pPr>
            <a:r>
              <a:rPr lang="en-US" sz="2400" dirty="0"/>
              <a:t>We should range through each item in the </a:t>
            </a:r>
            <a:r>
              <a:rPr lang="en-US" sz="2400" b="1" dirty="0">
                <a:solidFill>
                  <a:srgbClr val="7030A0"/>
                </a:solidFill>
              </a:rPr>
              <a:t>deck[] </a:t>
            </a:r>
            <a:r>
              <a:rPr lang="en-US" sz="2400" dirty="0"/>
              <a:t>array</a:t>
            </a:r>
            <a:r>
              <a:rPr lang="en-US" sz="2400" dirty="0">
                <a:solidFill>
                  <a:srgbClr val="7030A0"/>
                </a:solidFill>
              </a:rPr>
              <a:t> </a:t>
            </a:r>
            <a:r>
              <a:rPr lang="en-US" sz="2400" dirty="0"/>
              <a:t>from the </a:t>
            </a:r>
            <a:r>
              <a:rPr lang="en-US" sz="2400" u="sng" dirty="0"/>
              <a:t>first</a:t>
            </a:r>
            <a:r>
              <a:rPr lang="en-US" sz="2400" dirty="0"/>
              <a:t> </a:t>
            </a:r>
            <a:r>
              <a:rPr lang="en-US" sz="2400" b="1" dirty="0"/>
              <a:t>card</a:t>
            </a:r>
            <a:r>
              <a:rPr lang="en-US" sz="2400" dirty="0"/>
              <a:t> </a:t>
            </a:r>
            <a:r>
              <a:rPr lang="en-US" sz="2400" b="1" dirty="0"/>
              <a:t>position</a:t>
            </a:r>
            <a:r>
              <a:rPr lang="en-US" sz="2400" dirty="0"/>
              <a:t> to the </a:t>
            </a:r>
            <a:r>
              <a:rPr lang="en-US" sz="2400" u="sng" dirty="0"/>
              <a:t>last</a:t>
            </a:r>
            <a:r>
              <a:rPr lang="en-US" sz="2400" dirty="0"/>
              <a:t> </a:t>
            </a:r>
            <a:r>
              <a:rPr lang="en-US" sz="2400" b="1" dirty="0"/>
              <a:t>card</a:t>
            </a:r>
            <a:r>
              <a:rPr lang="en-US" sz="2400" dirty="0"/>
              <a:t> </a:t>
            </a:r>
            <a:r>
              <a:rPr lang="en-US" sz="2400" b="1" dirty="0"/>
              <a:t>position</a:t>
            </a:r>
          </a:p>
          <a:p>
            <a:pPr>
              <a:spcBef>
                <a:spcPts val="0"/>
              </a:spcBef>
              <a:spcAft>
                <a:spcPts val="1200"/>
              </a:spcAft>
            </a:pPr>
            <a:r>
              <a:rPr lang="en-US" sz="2400" dirty="0"/>
              <a:t>We want to pick a random </a:t>
            </a:r>
            <a:r>
              <a:rPr lang="en-US" sz="2400" b="1" dirty="0">
                <a:solidFill>
                  <a:srgbClr val="00B050"/>
                </a:solidFill>
              </a:rPr>
              <a:t>card number </a:t>
            </a:r>
            <a:r>
              <a:rPr lang="en-US" sz="2400" dirty="0"/>
              <a:t>to </a:t>
            </a:r>
            <a:r>
              <a:rPr lang="en-US" sz="2400" b="1" dirty="0"/>
              <a:t>insert</a:t>
            </a:r>
            <a:r>
              <a:rPr lang="en-US" sz="2400" dirty="0"/>
              <a:t> into each </a:t>
            </a:r>
            <a:r>
              <a:rPr lang="en-US" sz="2400" b="1" dirty="0">
                <a:solidFill>
                  <a:srgbClr val="0070C0"/>
                </a:solidFill>
              </a:rPr>
              <a:t>position number</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spTree>
    <p:extLst>
      <p:ext uri="{BB962C8B-B14F-4D97-AF65-F5344CB8AC3E}">
        <p14:creationId xmlns:p14="http://schemas.microsoft.com/office/powerpoint/2010/main" val="252434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D0BD43-695B-B563-3747-A27948E27665}"/>
              </a:ext>
            </a:extLst>
          </p:cNvPr>
          <p:cNvPicPr>
            <a:picLocks noChangeAspect="1"/>
          </p:cNvPicPr>
          <p:nvPr/>
        </p:nvPicPr>
        <p:blipFill>
          <a:blip r:embed="rId2"/>
          <a:stretch>
            <a:fillRect/>
          </a:stretch>
        </p:blipFill>
        <p:spPr>
          <a:xfrm>
            <a:off x="1214857" y="1515525"/>
            <a:ext cx="6714286" cy="4885714"/>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12</a:t>
            </a:fld>
            <a:endParaRPr lang="en-US"/>
          </a:p>
        </p:txBody>
      </p:sp>
      <p:grpSp>
        <p:nvGrpSpPr>
          <p:cNvPr id="38" name="Group 37">
            <a:extLst>
              <a:ext uri="{FF2B5EF4-FFF2-40B4-BE49-F238E27FC236}">
                <a16:creationId xmlns:a16="http://schemas.microsoft.com/office/drawing/2014/main" id="{504E2A3F-16C3-E12E-96AC-1147D6989CB5}"/>
              </a:ext>
            </a:extLst>
          </p:cNvPr>
          <p:cNvGrpSpPr/>
          <p:nvPr/>
        </p:nvGrpSpPr>
        <p:grpSpPr>
          <a:xfrm>
            <a:off x="5663138" y="1589024"/>
            <a:ext cx="2501241" cy="523568"/>
            <a:chOff x="3305029" y="378029"/>
            <a:chExt cx="2501241" cy="523568"/>
          </a:xfrm>
        </p:grpSpPr>
        <p:sp>
          <p:nvSpPr>
            <p:cNvPr id="39" name="Rectangle 38">
              <a:extLst>
                <a:ext uri="{FF2B5EF4-FFF2-40B4-BE49-F238E27FC236}">
                  <a16:creationId xmlns:a16="http://schemas.microsoft.com/office/drawing/2014/main" id="{039470F8-1CFE-A10C-64B6-848FBB323632}"/>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86F44BA6-2A93-4D82-15A1-E1034958160E}"/>
                </a:ext>
              </a:extLst>
            </p:cNvPr>
            <p:cNvPicPr>
              <a:picLocks noChangeAspect="1"/>
            </p:cNvPicPr>
            <p:nvPr/>
          </p:nvPicPr>
          <p:blipFill>
            <a:blip r:embed="rId3"/>
            <a:stretch>
              <a:fillRect/>
            </a:stretch>
          </p:blipFill>
          <p:spPr>
            <a:xfrm>
              <a:off x="3365868" y="435693"/>
              <a:ext cx="2379563" cy="408240"/>
            </a:xfrm>
            <a:prstGeom prst="rect">
              <a:avLst/>
            </a:prstGeom>
          </p:spPr>
        </p:pic>
      </p:grpSp>
      <p:grpSp>
        <p:nvGrpSpPr>
          <p:cNvPr id="7" name="Group 6">
            <a:extLst>
              <a:ext uri="{FF2B5EF4-FFF2-40B4-BE49-F238E27FC236}">
                <a16:creationId xmlns:a16="http://schemas.microsoft.com/office/drawing/2014/main" id="{4C42C24C-BBB3-2234-56E9-94B36AD4E340}"/>
              </a:ext>
            </a:extLst>
          </p:cNvPr>
          <p:cNvGrpSpPr/>
          <p:nvPr/>
        </p:nvGrpSpPr>
        <p:grpSpPr>
          <a:xfrm>
            <a:off x="3623908" y="5597329"/>
            <a:ext cx="1076632" cy="369332"/>
            <a:chOff x="4968362" y="2079211"/>
            <a:chExt cx="1076632" cy="369332"/>
          </a:xfrm>
        </p:grpSpPr>
        <p:cxnSp>
          <p:nvCxnSpPr>
            <p:cNvPr id="41" name="Straight Arrow Connector 40">
              <a:extLst>
                <a:ext uri="{FF2B5EF4-FFF2-40B4-BE49-F238E27FC236}">
                  <a16:creationId xmlns:a16="http://schemas.microsoft.com/office/drawing/2014/main" id="{E2916DEE-6780-2F2F-3807-E2073EE760E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DB18E04-4184-2F3C-1DE8-76E4AFD027B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A42BBFBE-D7EE-F9E9-F1D4-AB90AE1026BE}"/>
              </a:ext>
            </a:extLst>
          </p:cNvPr>
          <p:cNvGrpSpPr/>
          <p:nvPr/>
        </p:nvGrpSpPr>
        <p:grpSpPr>
          <a:xfrm>
            <a:off x="3485663" y="5829732"/>
            <a:ext cx="1076632" cy="369332"/>
            <a:chOff x="4704120" y="2356972"/>
            <a:chExt cx="1076632" cy="369332"/>
          </a:xfrm>
        </p:grpSpPr>
        <p:cxnSp>
          <p:nvCxnSpPr>
            <p:cNvPr id="44" name="Straight Arrow Connector 43">
              <a:extLst>
                <a:ext uri="{FF2B5EF4-FFF2-40B4-BE49-F238E27FC236}">
                  <a16:creationId xmlns:a16="http://schemas.microsoft.com/office/drawing/2014/main" id="{9BC3CF9D-01FA-5D0D-5067-D8D34459413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4DAC3B-A9AC-8235-5754-5C629B2F723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6" name="Group 45">
            <a:extLst>
              <a:ext uri="{FF2B5EF4-FFF2-40B4-BE49-F238E27FC236}">
                <a16:creationId xmlns:a16="http://schemas.microsoft.com/office/drawing/2014/main" id="{F5ECE4A1-6CF6-B1F6-3521-2FC1F736FB75}"/>
              </a:ext>
            </a:extLst>
          </p:cNvPr>
          <p:cNvGrpSpPr/>
          <p:nvPr/>
        </p:nvGrpSpPr>
        <p:grpSpPr>
          <a:xfrm>
            <a:off x="3631460" y="1709417"/>
            <a:ext cx="1068643" cy="369332"/>
            <a:chOff x="3647644" y="4910075"/>
            <a:chExt cx="1068643" cy="369332"/>
          </a:xfrm>
        </p:grpSpPr>
        <p:sp>
          <p:nvSpPr>
            <p:cNvPr id="47" name="TextBox 46">
              <a:extLst>
                <a:ext uri="{FF2B5EF4-FFF2-40B4-BE49-F238E27FC236}">
                  <a16:creationId xmlns:a16="http://schemas.microsoft.com/office/drawing/2014/main" id="{8EBEBFAF-D5EE-7C0A-40C4-08BAB531273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E8DB6E30-11D2-537D-821A-1DB8BED420F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555BA43F-9128-33C3-87A5-BEE95521F2FE}"/>
              </a:ext>
            </a:extLst>
          </p:cNvPr>
          <p:cNvGrpSpPr/>
          <p:nvPr/>
        </p:nvGrpSpPr>
        <p:grpSpPr>
          <a:xfrm>
            <a:off x="4187800" y="1949377"/>
            <a:ext cx="1064340" cy="369332"/>
            <a:chOff x="3647644" y="5421073"/>
            <a:chExt cx="1064340" cy="369332"/>
          </a:xfrm>
        </p:grpSpPr>
        <p:sp>
          <p:nvSpPr>
            <p:cNvPr id="50" name="TextBox 49">
              <a:extLst>
                <a:ext uri="{FF2B5EF4-FFF2-40B4-BE49-F238E27FC236}">
                  <a16:creationId xmlns:a16="http://schemas.microsoft.com/office/drawing/2014/main" id="{5B4C5437-194B-1C05-FD33-22086BCE830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6B66F617-A5FB-A4E8-03A4-2F97CFF1917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7FA8B27-378F-F974-B39E-ADFE402D4CCA}"/>
              </a:ext>
            </a:extLst>
          </p:cNvPr>
          <p:cNvGrpSpPr/>
          <p:nvPr/>
        </p:nvGrpSpPr>
        <p:grpSpPr>
          <a:xfrm>
            <a:off x="5179437" y="2171475"/>
            <a:ext cx="1068643" cy="369332"/>
            <a:chOff x="3647644" y="5359159"/>
            <a:chExt cx="1068643" cy="369332"/>
          </a:xfrm>
        </p:grpSpPr>
        <p:sp>
          <p:nvSpPr>
            <p:cNvPr id="53" name="TextBox 52">
              <a:extLst>
                <a:ext uri="{FF2B5EF4-FFF2-40B4-BE49-F238E27FC236}">
                  <a16:creationId xmlns:a16="http://schemas.microsoft.com/office/drawing/2014/main" id="{90530775-1A13-8856-2AA2-19219C53EDF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503FF3AF-3D6E-4AD6-20FE-48C270363B9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A7F78D37-1960-2F82-FE2B-57168BCE6B41}"/>
              </a:ext>
            </a:extLst>
          </p:cNvPr>
          <p:cNvGrpSpPr/>
          <p:nvPr/>
        </p:nvGrpSpPr>
        <p:grpSpPr>
          <a:xfrm>
            <a:off x="4538606" y="2392799"/>
            <a:ext cx="1076632" cy="369332"/>
            <a:chOff x="2157212" y="5356391"/>
            <a:chExt cx="1076632" cy="369332"/>
          </a:xfrm>
        </p:grpSpPr>
        <p:sp>
          <p:nvSpPr>
            <p:cNvPr id="56" name="TextBox 55">
              <a:extLst>
                <a:ext uri="{FF2B5EF4-FFF2-40B4-BE49-F238E27FC236}">
                  <a16:creationId xmlns:a16="http://schemas.microsoft.com/office/drawing/2014/main" id="{8FF03C4E-F733-69ED-DB67-C1A6D512939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1644CFE8-62E0-D095-321E-D0FDE7A2EC0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7B009C07-664D-4A9E-CD99-7BB3765EC03A}"/>
              </a:ext>
            </a:extLst>
          </p:cNvPr>
          <p:cNvGrpSpPr/>
          <p:nvPr/>
        </p:nvGrpSpPr>
        <p:grpSpPr>
          <a:xfrm>
            <a:off x="2785846" y="2633751"/>
            <a:ext cx="1076632" cy="369332"/>
            <a:chOff x="2157212" y="5356391"/>
            <a:chExt cx="1076632" cy="369332"/>
          </a:xfrm>
        </p:grpSpPr>
        <p:sp>
          <p:nvSpPr>
            <p:cNvPr id="59" name="TextBox 58">
              <a:extLst>
                <a:ext uri="{FF2B5EF4-FFF2-40B4-BE49-F238E27FC236}">
                  <a16:creationId xmlns:a16="http://schemas.microsoft.com/office/drawing/2014/main" id="{8E207BC6-A387-9D35-5E11-449F8FF7406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7D4DADED-2AD7-8118-93FB-A43B6FCFFC5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F43EAFB-CFFA-31CA-0BFE-F9A9C0C3ECAF}"/>
              </a:ext>
            </a:extLst>
          </p:cNvPr>
          <p:cNvGrpSpPr/>
          <p:nvPr/>
        </p:nvGrpSpPr>
        <p:grpSpPr>
          <a:xfrm>
            <a:off x="3293934" y="6040661"/>
            <a:ext cx="1076632" cy="369332"/>
            <a:chOff x="2157212" y="5356391"/>
            <a:chExt cx="1076632" cy="369332"/>
          </a:xfrm>
        </p:grpSpPr>
        <p:sp>
          <p:nvSpPr>
            <p:cNvPr id="62" name="TextBox 61">
              <a:extLst>
                <a:ext uri="{FF2B5EF4-FFF2-40B4-BE49-F238E27FC236}">
                  <a16:creationId xmlns:a16="http://schemas.microsoft.com/office/drawing/2014/main" id="{CD503BE8-FA1E-4CC6-23ED-C04F74B756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946BB43-8D75-3C36-A06C-7996CDFEFEC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1CA7F29-4863-06EF-7A69-AF74A1676C77}"/>
              </a:ext>
            </a:extLst>
          </p:cNvPr>
          <p:cNvGrpSpPr/>
          <p:nvPr/>
        </p:nvGrpSpPr>
        <p:grpSpPr>
          <a:xfrm>
            <a:off x="3347545" y="3306712"/>
            <a:ext cx="1076632" cy="369332"/>
            <a:chOff x="2157212" y="5356391"/>
            <a:chExt cx="1076632" cy="369332"/>
          </a:xfrm>
        </p:grpSpPr>
        <p:sp>
          <p:nvSpPr>
            <p:cNvPr id="65" name="TextBox 64">
              <a:extLst>
                <a:ext uri="{FF2B5EF4-FFF2-40B4-BE49-F238E27FC236}">
                  <a16:creationId xmlns:a16="http://schemas.microsoft.com/office/drawing/2014/main" id="{A2472C93-0687-83D2-2960-776517C3BB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6" name="Straight Arrow Connector 65">
              <a:extLst>
                <a:ext uri="{FF2B5EF4-FFF2-40B4-BE49-F238E27FC236}">
                  <a16:creationId xmlns:a16="http://schemas.microsoft.com/office/drawing/2014/main" id="{5213AC7B-AD89-2C3B-CF98-793C46ED526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3DF7E25B-6864-7AF8-73B2-B0336A2D931E}"/>
              </a:ext>
            </a:extLst>
          </p:cNvPr>
          <p:cNvGrpSpPr/>
          <p:nvPr/>
        </p:nvGrpSpPr>
        <p:grpSpPr>
          <a:xfrm>
            <a:off x="4899018" y="3945172"/>
            <a:ext cx="1076632" cy="369332"/>
            <a:chOff x="2157212" y="5356391"/>
            <a:chExt cx="1076632" cy="369332"/>
          </a:xfrm>
        </p:grpSpPr>
        <p:sp>
          <p:nvSpPr>
            <p:cNvPr id="68" name="TextBox 67">
              <a:extLst>
                <a:ext uri="{FF2B5EF4-FFF2-40B4-BE49-F238E27FC236}">
                  <a16:creationId xmlns:a16="http://schemas.microsoft.com/office/drawing/2014/main" id="{2995DDC3-F3DB-3989-5B22-6E2F37B83C4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F606604A-02F2-F7EB-EBC8-D17E33515FF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324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righ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right)">
                                      <p:cBhvr>
                                        <p:cTn id="17" dur="500"/>
                                        <p:tgtEl>
                                          <p:spTgt spid="4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right)">
                                      <p:cBhvr>
                                        <p:cTn id="26" dur="5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right)">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right)">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wipe(right)">
                                      <p:cBhvr>
                                        <p:cTn id="51" dur="500"/>
                                        <p:tgtEl>
                                          <p:spTgt spid="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wipe(right)">
                                      <p:cBhvr>
                                        <p:cTn id="5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6DC37708-5FCC-444A-3C54-5042CF3F9F34}"/>
              </a:ext>
            </a:extLst>
          </p:cNvPr>
          <p:cNvPicPr>
            <a:picLocks noChangeAspect="1"/>
          </p:cNvPicPr>
          <p:nvPr/>
        </p:nvPicPr>
        <p:blipFill>
          <a:blip r:embed="rId2"/>
          <a:stretch>
            <a:fillRect/>
          </a:stretch>
        </p:blipFill>
        <p:spPr>
          <a:xfrm>
            <a:off x="4905080" y="4396182"/>
            <a:ext cx="3628571" cy="1219048"/>
          </a:xfrm>
          <a:prstGeom prst="rect">
            <a:avLst/>
          </a:prstGeom>
          <a:ln>
            <a:solidFill>
              <a:schemeClr val="tx1"/>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E74111E5-0B37-8515-A64B-920001BFCF47}"/>
              </a:ext>
            </a:extLst>
          </p:cNvPr>
          <p:cNvPicPr>
            <a:picLocks noGrp="1" noRot="1" noChangeAspect="1" noMove="1" noResize="1" noEditPoints="1" noAdjustHandles="1" noChangeArrowheads="1" noChangeShapeType="1" noCrop="1"/>
          </p:cNvPicPr>
          <p:nvPr/>
        </p:nvPicPr>
        <p:blipFill>
          <a:blip r:embed="rId3"/>
          <a:stretch>
            <a:fillRect/>
          </a:stretch>
        </p:blipFill>
        <p:spPr>
          <a:xfrm>
            <a:off x="4771504" y="3064511"/>
            <a:ext cx="3895725" cy="590550"/>
          </a:xfrm>
          <a:prstGeom prst="rect">
            <a:avLst/>
          </a:prstGeom>
        </p:spPr>
      </p:pic>
      <p:pic>
        <p:nvPicPr>
          <p:cNvPr id="8" name="Picture 7">
            <a:extLst>
              <a:ext uri="{FF2B5EF4-FFF2-40B4-BE49-F238E27FC236}">
                <a16:creationId xmlns:a16="http://schemas.microsoft.com/office/drawing/2014/main" id="{14A4FAA7-C70C-E6AF-1590-FE7601B17B09}"/>
              </a:ext>
            </a:extLst>
          </p:cNvPr>
          <p:cNvPicPr>
            <a:picLocks noChangeAspect="1"/>
          </p:cNvPicPr>
          <p:nvPr/>
        </p:nvPicPr>
        <p:blipFill>
          <a:blip r:embed="rId4"/>
          <a:stretch>
            <a:fillRect/>
          </a:stretch>
        </p:blipFill>
        <p:spPr>
          <a:xfrm>
            <a:off x="374030" y="1831428"/>
            <a:ext cx="4044349" cy="4231422"/>
          </a:xfrm>
          <a:prstGeom prst="rect">
            <a:avLst/>
          </a:prstGeom>
          <a:ln>
            <a:solidFill>
              <a:schemeClr val="tx1"/>
            </a:solidFill>
          </a:ln>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a:t>
            </a:fld>
            <a:endParaRPr lang="en-US"/>
          </a:p>
        </p:txBody>
      </p:sp>
      <p:sp>
        <p:nvSpPr>
          <p:cNvPr id="15" name="Rectangle 14">
            <a:extLst>
              <a:ext uri="{FF2B5EF4-FFF2-40B4-BE49-F238E27FC236}">
                <a16:creationId xmlns:a16="http://schemas.microsoft.com/office/drawing/2014/main" id="{A59171D8-8276-DFB2-A91A-1EC4E6B81051}"/>
              </a:ext>
            </a:extLst>
          </p:cNvPr>
          <p:cNvSpPr/>
          <p:nvPr/>
        </p:nvSpPr>
        <p:spPr>
          <a:xfrm>
            <a:off x="2119206" y="1822425"/>
            <a:ext cx="2136097" cy="167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D132AD-2324-CE2C-1DB5-BE0D9DA997D7}"/>
              </a:ext>
            </a:extLst>
          </p:cNvPr>
          <p:cNvSpPr/>
          <p:nvPr/>
        </p:nvSpPr>
        <p:spPr>
          <a:xfrm>
            <a:off x="2119204" y="2407130"/>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18A4A7-A910-275E-60B5-2CE20F45CE68}"/>
              </a:ext>
            </a:extLst>
          </p:cNvPr>
          <p:cNvSpPr/>
          <p:nvPr/>
        </p:nvSpPr>
        <p:spPr>
          <a:xfrm>
            <a:off x="2119203" y="3778815"/>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EAEDDF5-95A4-3C3A-FCC5-8FAD74FCD0C5}"/>
              </a:ext>
            </a:extLst>
          </p:cNvPr>
          <p:cNvSpPr/>
          <p:nvPr/>
        </p:nvSpPr>
        <p:spPr>
          <a:xfrm>
            <a:off x="5537217" y="3281218"/>
            <a:ext cx="359764" cy="373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846824-A6C5-0B89-2D55-480C775D41A1}"/>
              </a:ext>
            </a:extLst>
          </p:cNvPr>
          <p:cNvSpPr/>
          <p:nvPr/>
        </p:nvSpPr>
        <p:spPr>
          <a:xfrm>
            <a:off x="7645805" y="3284237"/>
            <a:ext cx="359764" cy="3738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D2A12-C279-71ED-0404-1D618E789167}"/>
              </a:ext>
            </a:extLst>
          </p:cNvPr>
          <p:cNvSpPr/>
          <p:nvPr/>
        </p:nvSpPr>
        <p:spPr>
          <a:xfrm>
            <a:off x="7024795" y="3265772"/>
            <a:ext cx="359764" cy="3738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AF991-CB6C-7A21-FE09-25637ABFB076}"/>
              </a:ext>
            </a:extLst>
          </p:cNvPr>
          <p:cNvSpPr/>
          <p:nvPr/>
        </p:nvSpPr>
        <p:spPr>
          <a:xfrm>
            <a:off x="8261120" y="3286294"/>
            <a:ext cx="359764" cy="3687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9C383C2-2617-77F2-34B3-88F50E928566}"/>
              </a:ext>
            </a:extLst>
          </p:cNvPr>
          <p:cNvCxnSpPr>
            <a:stCxn id="19" idx="2"/>
            <a:endCxn id="20" idx="2"/>
          </p:cNvCxnSpPr>
          <p:nvPr/>
        </p:nvCxnSpPr>
        <p:spPr>
          <a:xfrm rot="16200000" flipH="1">
            <a:off x="6769884" y="2602276"/>
            <a:ext cx="3018" cy="2108588"/>
          </a:xfrm>
          <a:prstGeom prst="bentConnector3">
            <a:avLst>
              <a:gd name="adj1" fmla="val 767455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6B3C4EA-E5A4-BCE3-24E2-676967DD0C8A}"/>
              </a:ext>
            </a:extLst>
          </p:cNvPr>
          <p:cNvCxnSpPr>
            <a:cxnSpLocks/>
            <a:stCxn id="21" idx="2"/>
            <a:endCxn id="22" idx="2"/>
          </p:cNvCxnSpPr>
          <p:nvPr/>
        </p:nvCxnSpPr>
        <p:spPr>
          <a:xfrm rot="16200000" flipH="1">
            <a:off x="7815116" y="3029174"/>
            <a:ext cx="15446" cy="1236325"/>
          </a:xfrm>
          <a:prstGeom prst="bentConnector3">
            <a:avLst>
              <a:gd name="adj1" fmla="val 2744594"/>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00E956A-27F4-D10D-C351-7F6B3F537E4A}"/>
              </a:ext>
            </a:extLst>
          </p:cNvPr>
          <p:cNvSpPr txBox="1"/>
          <p:nvPr/>
        </p:nvSpPr>
        <p:spPr>
          <a:xfrm>
            <a:off x="6119321" y="5831536"/>
            <a:ext cx="1304144" cy="584775"/>
          </a:xfrm>
          <a:prstGeom prst="rect">
            <a:avLst/>
          </a:prstGeom>
          <a:noFill/>
        </p:spPr>
        <p:txBody>
          <a:bodyPr wrap="square" rtlCol="0">
            <a:spAutoFit/>
          </a:bodyPr>
          <a:lstStyle/>
          <a:p>
            <a:pPr algn="ctr"/>
            <a:r>
              <a:rPr lang="en-US" sz="3200" b="1" dirty="0">
                <a:solidFill>
                  <a:srgbClr val="FF0000"/>
                </a:solidFill>
                <a:sym typeface="Wingdings" panose="05000000000000000000" pitchFamily="2" charset="2"/>
              </a:rPr>
              <a:t></a:t>
            </a:r>
            <a:endParaRPr lang="en-US" sz="3200" b="1" dirty="0">
              <a:solidFill>
                <a:srgbClr val="FF0000"/>
              </a:solidFill>
            </a:endParaRPr>
          </a:p>
        </p:txBody>
      </p:sp>
      <p:sp>
        <p:nvSpPr>
          <p:cNvPr id="12" name="Rectangle 11">
            <a:extLst>
              <a:ext uri="{FF2B5EF4-FFF2-40B4-BE49-F238E27FC236}">
                <a16:creationId xmlns:a16="http://schemas.microsoft.com/office/drawing/2014/main" id="{9649EDBE-9364-DDD8-B71F-53497191FDB9}"/>
              </a:ext>
            </a:extLst>
          </p:cNvPr>
          <p:cNvSpPr/>
          <p:nvPr/>
        </p:nvSpPr>
        <p:spPr>
          <a:xfrm>
            <a:off x="2119205" y="3159630"/>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D0FF6C0-F516-4B73-13EF-746A8E85AD4F}"/>
              </a:ext>
            </a:extLst>
          </p:cNvPr>
          <p:cNvPicPr>
            <a:picLocks noChangeAspect="1"/>
          </p:cNvPicPr>
          <p:nvPr/>
        </p:nvPicPr>
        <p:blipFill>
          <a:blip r:embed="rId5"/>
          <a:stretch>
            <a:fillRect/>
          </a:stretch>
        </p:blipFill>
        <p:spPr>
          <a:xfrm>
            <a:off x="4624128" y="1976903"/>
            <a:ext cx="4190476" cy="49523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00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500"/>
                                        <p:tgtEl>
                                          <p:spTgt spid="19"/>
                                        </p:tgtEl>
                                      </p:cBhvr>
                                    </p:animEffect>
                                  </p:childTnLst>
                                </p:cTn>
                              </p:par>
                            </p:childTnLst>
                          </p:cTn>
                        </p:par>
                        <p:par>
                          <p:cTn id="27" fill="hold">
                            <p:stCondLst>
                              <p:cond delay="1000"/>
                            </p:stCondLst>
                            <p:childTnLst>
                              <p:par>
                                <p:cTn id="28" presetID="22" presetClass="entr" presetSubtype="1"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par>
                          <p:cTn id="31" fill="hold">
                            <p:stCondLst>
                              <p:cond delay="1500"/>
                            </p:stCondLst>
                            <p:childTnLst>
                              <p:par>
                                <p:cTn id="32" presetID="16" presetClass="entr" presetSubtype="21"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arn(inVertical)">
                                      <p:cBhvr>
                                        <p:cTn id="39" dur="500"/>
                                        <p:tgtEl>
                                          <p:spTgt spid="1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500"/>
                                        <p:tgtEl>
                                          <p:spTgt spid="18"/>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childTnLst>
                          </p:cTn>
                        </p:par>
                        <p:par>
                          <p:cTn id="51" fill="hold">
                            <p:stCondLst>
                              <p:cond delay="1500"/>
                            </p:stCondLst>
                            <p:childTnLst>
                              <p:par>
                                <p:cTn id="52" presetID="16" presetClass="entr" presetSubtype="21"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inVertic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up)">
                                      <p:cBhvr>
                                        <p:cTn id="64" dur="500"/>
                                        <p:tgtEl>
                                          <p:spTgt spid="35"/>
                                        </p:tgtEl>
                                      </p:cBhvr>
                                    </p:animEffect>
                                  </p:childTnLst>
                                </p:cTn>
                              </p:par>
                            </p:childTnLst>
                          </p:cTn>
                        </p:par>
                        <p:par>
                          <p:cTn id="65" fill="hold">
                            <p:stCondLst>
                              <p:cond delay="500"/>
                            </p:stCondLst>
                            <p:childTnLst>
                              <p:par>
                                <p:cTn id="66" presetID="2" presetClass="entr" presetSubtype="4"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fill="hold"/>
                                        <p:tgtEl>
                                          <p:spTgt spid="3"/>
                                        </p:tgtEl>
                                        <p:attrNameLst>
                                          <p:attrName>ppt_x</p:attrName>
                                        </p:attrNameLst>
                                      </p:cBhvr>
                                      <p:tavLst>
                                        <p:tav tm="0">
                                          <p:val>
                                            <p:strVal val="#ppt_x"/>
                                          </p:val>
                                        </p:tav>
                                        <p:tav tm="100000">
                                          <p:val>
                                            <p:strVal val="#ppt_x"/>
                                          </p:val>
                                        </p:tav>
                                      </p:tavLst>
                                    </p:anim>
                                    <p:anim calcmode="lin" valueType="num">
                                      <p:cBhvr additive="base">
                                        <p:cTn id="6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22" grpId="0" animBg="1"/>
      <p:bldP spid="3"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Random… but no repeats?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How can we get a set of random numbers where no number is repeated until </a:t>
            </a:r>
            <a:r>
              <a:rPr lang="en-US" sz="2400" b="1" i="1" dirty="0"/>
              <a:t>all</a:t>
            </a:r>
            <a:r>
              <a:rPr lang="en-US" sz="2400" dirty="0"/>
              <a:t> numbers are picked </a:t>
            </a:r>
            <a:r>
              <a:rPr lang="en-US" sz="2400" u="sng" dirty="0"/>
              <a:t>at least once</a:t>
            </a:r>
            <a:r>
              <a:rPr lang="en-US" sz="2400" dirty="0"/>
              <a:t>?</a:t>
            </a:r>
            <a:endParaRPr lang="en-US" sz="2400" b="1" dirty="0">
              <a:solidFill>
                <a:srgbClr val="FF0000"/>
              </a:solidFill>
            </a:endParaRPr>
          </a:p>
          <a:p>
            <a:pPr>
              <a:spcBef>
                <a:spcPts val="0"/>
              </a:spcBef>
              <a:spcAft>
                <a:spcPts val="1200"/>
              </a:spcAft>
            </a:pPr>
            <a:r>
              <a:rPr lang="en-US" sz="2400" dirty="0"/>
              <a:t>Can we flag that a particular card # has already been dealt, and therefore not deal that card again?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pic>
        <p:nvPicPr>
          <p:cNvPr id="8" name="Picture 7"/>
          <p:cNvPicPr>
            <a:picLocks noChangeAspect="1"/>
          </p:cNvPicPr>
          <p:nvPr/>
        </p:nvPicPr>
        <p:blipFill>
          <a:blip r:embed="rId2"/>
          <a:stretch>
            <a:fillRect/>
          </a:stretch>
        </p:blipFill>
        <p:spPr>
          <a:xfrm>
            <a:off x="1104374" y="3759973"/>
            <a:ext cx="6933638" cy="2101759"/>
          </a:xfrm>
          <a:prstGeom prst="rect">
            <a:avLst/>
          </a:prstGeom>
        </p:spPr>
      </p:pic>
    </p:spTree>
    <p:extLst>
      <p:ext uri="{BB962C8B-B14F-4D97-AF65-F5344CB8AC3E}">
        <p14:creationId xmlns:p14="http://schemas.microsoft.com/office/powerpoint/2010/main" val="759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031320-3CAB-B858-06D9-7E0B28893297}"/>
              </a:ext>
            </a:extLst>
          </p:cNvPr>
          <p:cNvPicPr>
            <a:picLocks noChangeAspect="1"/>
          </p:cNvPicPr>
          <p:nvPr/>
        </p:nvPicPr>
        <p:blipFill>
          <a:blip r:embed="rId2"/>
          <a:stretch>
            <a:fillRect/>
          </a:stretch>
        </p:blipFill>
        <p:spPr>
          <a:xfrm>
            <a:off x="1873911" y="3804966"/>
            <a:ext cx="5396178" cy="2672146"/>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Open</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grpSp>
        <p:nvGrpSpPr>
          <p:cNvPr id="27" name="Group 26">
            <a:extLst>
              <a:ext uri="{FF2B5EF4-FFF2-40B4-BE49-F238E27FC236}">
                <a16:creationId xmlns:a16="http://schemas.microsoft.com/office/drawing/2014/main" id="{53C1DDC3-5CEE-BC8A-AE47-A5836BBC80B5}"/>
              </a:ext>
            </a:extLst>
          </p:cNvPr>
          <p:cNvGrpSpPr/>
          <p:nvPr/>
        </p:nvGrpSpPr>
        <p:grpSpPr>
          <a:xfrm>
            <a:off x="3783225" y="3804966"/>
            <a:ext cx="1076632" cy="369332"/>
            <a:chOff x="4968362" y="2079211"/>
            <a:chExt cx="1076632" cy="369332"/>
          </a:xfrm>
        </p:grpSpPr>
        <p:cxnSp>
          <p:nvCxnSpPr>
            <p:cNvPr id="28" name="Straight Arrow Connector 27">
              <a:extLst>
                <a:ext uri="{FF2B5EF4-FFF2-40B4-BE49-F238E27FC236}">
                  <a16:creationId xmlns:a16="http://schemas.microsoft.com/office/drawing/2014/main" id="{4F2BF0D5-17E4-0ECF-1ACF-4145ABC726C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072D4C-C5ED-954A-52BF-CBD361677D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7D143FDA-3853-AEEA-2A52-3FC418A5EFEA}"/>
              </a:ext>
            </a:extLst>
          </p:cNvPr>
          <p:cNvGrpSpPr/>
          <p:nvPr/>
        </p:nvGrpSpPr>
        <p:grpSpPr>
          <a:xfrm>
            <a:off x="4844229" y="4054470"/>
            <a:ext cx="1076632" cy="369332"/>
            <a:chOff x="4704120" y="2356972"/>
            <a:chExt cx="1076632" cy="369332"/>
          </a:xfrm>
        </p:grpSpPr>
        <p:cxnSp>
          <p:nvCxnSpPr>
            <p:cNvPr id="31" name="Straight Arrow Connector 30">
              <a:extLst>
                <a:ext uri="{FF2B5EF4-FFF2-40B4-BE49-F238E27FC236}">
                  <a16:creationId xmlns:a16="http://schemas.microsoft.com/office/drawing/2014/main" id="{1668CD98-6BF4-6547-8F13-88380B7D0A6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10C6EA0-8C99-B237-4048-78F131C397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BF416DAA-08E6-D41F-33C1-0358BB72CBC1}"/>
              </a:ext>
            </a:extLst>
          </p:cNvPr>
          <p:cNvGrpSpPr/>
          <p:nvPr/>
        </p:nvGrpSpPr>
        <p:grpSpPr>
          <a:xfrm>
            <a:off x="7132443" y="4318604"/>
            <a:ext cx="1068643" cy="369332"/>
            <a:chOff x="3647644" y="4910075"/>
            <a:chExt cx="1068643" cy="369332"/>
          </a:xfrm>
        </p:grpSpPr>
        <p:sp>
          <p:nvSpPr>
            <p:cNvPr id="34" name="TextBox 33">
              <a:extLst>
                <a:ext uri="{FF2B5EF4-FFF2-40B4-BE49-F238E27FC236}">
                  <a16:creationId xmlns:a16="http://schemas.microsoft.com/office/drawing/2014/main" id="{DDE51B10-8A62-DF50-EA32-32D97ABE146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83059B4-FF7A-605C-E7EE-9692EF72441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D383649-3AEC-5872-0EF2-21D64ECA4DD3}"/>
              </a:ext>
            </a:extLst>
          </p:cNvPr>
          <p:cNvGrpSpPr/>
          <p:nvPr/>
        </p:nvGrpSpPr>
        <p:grpSpPr>
          <a:xfrm>
            <a:off x="5455935" y="4608468"/>
            <a:ext cx="1064340" cy="369332"/>
            <a:chOff x="3647644" y="5421073"/>
            <a:chExt cx="1064340" cy="369332"/>
          </a:xfrm>
        </p:grpSpPr>
        <p:sp>
          <p:nvSpPr>
            <p:cNvPr id="37" name="TextBox 36">
              <a:extLst>
                <a:ext uri="{FF2B5EF4-FFF2-40B4-BE49-F238E27FC236}">
                  <a16:creationId xmlns:a16="http://schemas.microsoft.com/office/drawing/2014/main" id="{13186176-55E3-FEAB-904E-BBC6FDF63FC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A24B6B0-D3E4-16A4-D882-EAF0C81122D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E8B80C1-B966-8DF5-78BA-2F6D3D0FCD4A}"/>
              </a:ext>
            </a:extLst>
          </p:cNvPr>
          <p:cNvGrpSpPr/>
          <p:nvPr/>
        </p:nvGrpSpPr>
        <p:grpSpPr>
          <a:xfrm>
            <a:off x="6666835" y="4844591"/>
            <a:ext cx="1068643" cy="369332"/>
            <a:chOff x="3647644" y="5359159"/>
            <a:chExt cx="1068643" cy="369332"/>
          </a:xfrm>
        </p:grpSpPr>
        <p:sp>
          <p:nvSpPr>
            <p:cNvPr id="40" name="TextBox 39">
              <a:extLst>
                <a:ext uri="{FF2B5EF4-FFF2-40B4-BE49-F238E27FC236}">
                  <a16:creationId xmlns:a16="http://schemas.microsoft.com/office/drawing/2014/main" id="{B2500ED8-1386-1E11-586E-2E8FD70E335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4FC75C5-55C2-E75B-115C-C72C7969334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DF3209D-CFD3-E1D5-49D9-450B7116C5BF}"/>
              </a:ext>
            </a:extLst>
          </p:cNvPr>
          <p:cNvGrpSpPr/>
          <p:nvPr/>
        </p:nvGrpSpPr>
        <p:grpSpPr>
          <a:xfrm>
            <a:off x="7074169" y="5367645"/>
            <a:ext cx="1076632" cy="369332"/>
            <a:chOff x="2157212" y="5356391"/>
            <a:chExt cx="1076632" cy="369332"/>
          </a:xfrm>
        </p:grpSpPr>
        <p:sp>
          <p:nvSpPr>
            <p:cNvPr id="43" name="TextBox 42">
              <a:extLst>
                <a:ext uri="{FF2B5EF4-FFF2-40B4-BE49-F238E27FC236}">
                  <a16:creationId xmlns:a16="http://schemas.microsoft.com/office/drawing/2014/main" id="{1865E5FF-39EF-56CF-DBEC-8339C44FABB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914193-87FF-768A-001D-87BA504905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4BAC964-3221-2B24-74A7-9D5AF3BFB920}"/>
              </a:ext>
            </a:extLst>
          </p:cNvPr>
          <p:cNvGrpSpPr/>
          <p:nvPr/>
        </p:nvGrpSpPr>
        <p:grpSpPr>
          <a:xfrm>
            <a:off x="5903768" y="5623362"/>
            <a:ext cx="1076632" cy="369332"/>
            <a:chOff x="2157212" y="5356391"/>
            <a:chExt cx="1076632" cy="369332"/>
          </a:xfrm>
        </p:grpSpPr>
        <p:sp>
          <p:nvSpPr>
            <p:cNvPr id="46" name="TextBox 45">
              <a:extLst>
                <a:ext uri="{FF2B5EF4-FFF2-40B4-BE49-F238E27FC236}">
                  <a16:creationId xmlns:a16="http://schemas.microsoft.com/office/drawing/2014/main" id="{152C7355-BF55-51A1-6E6B-E108C4BB70E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1A4E8B4-45AE-EBAF-CB10-2CD8671F071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C3B16A8-AFA5-2B17-8923-B81D2113370D}"/>
              </a:ext>
            </a:extLst>
          </p:cNvPr>
          <p:cNvGrpSpPr/>
          <p:nvPr/>
        </p:nvGrpSpPr>
        <p:grpSpPr>
          <a:xfrm>
            <a:off x="6455865" y="5102172"/>
            <a:ext cx="1076632" cy="369332"/>
            <a:chOff x="2157212" y="5356391"/>
            <a:chExt cx="1076632" cy="369332"/>
          </a:xfrm>
        </p:grpSpPr>
        <p:sp>
          <p:nvSpPr>
            <p:cNvPr id="52" name="TextBox 51">
              <a:extLst>
                <a:ext uri="{FF2B5EF4-FFF2-40B4-BE49-F238E27FC236}">
                  <a16:creationId xmlns:a16="http://schemas.microsoft.com/office/drawing/2014/main" id="{B463AA02-E08B-7FEB-ECC0-C897EE2184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7C603574-D3E6-F31C-9781-AE2D994BD59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626D612-B200-1477-1440-448BB6E5D4A9}"/>
              </a:ext>
            </a:extLst>
          </p:cNvPr>
          <p:cNvSpPr txBox="1"/>
          <p:nvPr/>
        </p:nvSpPr>
        <p:spPr>
          <a:xfrm>
            <a:off x="929478" y="1527873"/>
            <a:ext cx="7285045" cy="2092881"/>
          </a:xfrm>
          <a:prstGeom prst="rect">
            <a:avLst/>
          </a:prstGeom>
          <a:noFill/>
        </p:spPr>
        <p:txBody>
          <a:bodyPr wrap="square">
            <a:spAutoFit/>
          </a:bodyPr>
          <a:lstStyle/>
          <a:p>
            <a:pPr>
              <a:spcBef>
                <a:spcPts val="0"/>
              </a:spcBef>
              <a:spcAft>
                <a:spcPts val="1200"/>
              </a:spcAft>
            </a:pPr>
            <a:r>
              <a:rPr lang="en-US" sz="2000" dirty="0"/>
              <a:t>We need a </a:t>
            </a:r>
            <a:r>
              <a:rPr lang="en-US" sz="2000" b="1" i="1" dirty="0">
                <a:solidFill>
                  <a:srgbClr val="7030A0"/>
                </a:solidFill>
              </a:rPr>
              <a:t>helper</a:t>
            </a:r>
            <a:r>
              <a:rPr lang="en-US" sz="2000" dirty="0"/>
              <a:t> array to store a </a:t>
            </a:r>
            <a:r>
              <a:rPr lang="en-US" sz="2000" b="1" dirty="0">
                <a:solidFill>
                  <a:srgbClr val="0070C0"/>
                </a:solidFill>
              </a:rPr>
              <a:t>True</a:t>
            </a:r>
            <a:r>
              <a:rPr lang="en-US" sz="2000" dirty="0"/>
              <a:t> or </a:t>
            </a:r>
            <a:r>
              <a:rPr lang="en-US" sz="2000" b="1" dirty="0">
                <a:solidFill>
                  <a:srgbClr val="0070C0"/>
                </a:solidFill>
              </a:rPr>
              <a:t>False</a:t>
            </a:r>
            <a:r>
              <a:rPr lang="en-US" sz="2000" dirty="0"/>
              <a:t> flag to record if a random trial card number has already been dealt.</a:t>
            </a:r>
          </a:p>
          <a:p>
            <a:pPr>
              <a:spcAft>
                <a:spcPts val="1200"/>
              </a:spcAft>
            </a:pPr>
            <a:r>
              <a:rPr lang="en-US" sz="2000" dirty="0"/>
              <a:t>Then we need to keep picking random trial card numbers until a card number is found that has yet to be dealt. When that card is found, we update the helper array to record that card number has been dealt so it cannot be picked again.</a:t>
            </a:r>
          </a:p>
        </p:txBody>
      </p:sp>
      <p:grpSp>
        <p:nvGrpSpPr>
          <p:cNvPr id="6" name="Group 5">
            <a:extLst>
              <a:ext uri="{FF2B5EF4-FFF2-40B4-BE49-F238E27FC236}">
                <a16:creationId xmlns:a16="http://schemas.microsoft.com/office/drawing/2014/main" id="{A8FCFA4E-DDDB-726B-79A6-4BB0C3C0C1CE}"/>
              </a:ext>
            </a:extLst>
          </p:cNvPr>
          <p:cNvGrpSpPr/>
          <p:nvPr/>
        </p:nvGrpSpPr>
        <p:grpSpPr>
          <a:xfrm>
            <a:off x="6590636" y="5887278"/>
            <a:ext cx="1076632" cy="369332"/>
            <a:chOff x="2157212" y="5356391"/>
            <a:chExt cx="1076632" cy="369332"/>
          </a:xfrm>
        </p:grpSpPr>
        <p:sp>
          <p:nvSpPr>
            <p:cNvPr id="7" name="TextBox 6">
              <a:extLst>
                <a:ext uri="{FF2B5EF4-FFF2-40B4-BE49-F238E27FC236}">
                  <a16:creationId xmlns:a16="http://schemas.microsoft.com/office/drawing/2014/main" id="{D9ADE3B7-1516-206E-1165-7596B73E4E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 name="Straight Arrow Connector 7">
              <a:extLst>
                <a:ext uri="{FF2B5EF4-FFF2-40B4-BE49-F238E27FC236}">
                  <a16:creationId xmlns:a16="http://schemas.microsoft.com/office/drawing/2014/main" id="{F725C340-115A-1348-5994-44EBE8C21E6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E541793-9737-BF3E-27D5-B84C78BC492B}"/>
              </a:ext>
            </a:extLst>
          </p:cNvPr>
          <p:cNvGrpSpPr/>
          <p:nvPr/>
        </p:nvGrpSpPr>
        <p:grpSpPr>
          <a:xfrm>
            <a:off x="3752032" y="6140199"/>
            <a:ext cx="1076632" cy="369332"/>
            <a:chOff x="2157212" y="5356391"/>
            <a:chExt cx="1076632" cy="369332"/>
          </a:xfrm>
        </p:grpSpPr>
        <p:sp>
          <p:nvSpPr>
            <p:cNvPr id="10" name="TextBox 9">
              <a:extLst>
                <a:ext uri="{FF2B5EF4-FFF2-40B4-BE49-F238E27FC236}">
                  <a16:creationId xmlns:a16="http://schemas.microsoft.com/office/drawing/2014/main" id="{D9F0AB42-AAF3-0E65-AA35-D9A0995292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2" name="Straight Arrow Connector 11">
              <a:extLst>
                <a:ext uri="{FF2B5EF4-FFF2-40B4-BE49-F238E27FC236}">
                  <a16:creationId xmlns:a16="http://schemas.microsoft.com/office/drawing/2014/main" id="{6C269E54-C4AC-2792-57FF-1BA528996A2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F218951-8F27-A8AB-0206-0B3A9D113DEB}"/>
              </a:ext>
            </a:extLst>
          </p:cNvPr>
          <p:cNvSpPr/>
          <p:nvPr/>
        </p:nvSpPr>
        <p:spPr>
          <a:xfrm>
            <a:off x="5771213" y="4365764"/>
            <a:ext cx="1201692" cy="29255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13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wipe(up)">
                                      <p:cBhvr>
                                        <p:cTn id="7" dur="500"/>
                                        <p:tgtEl>
                                          <p:spTgt spid="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xEl>
                                              <p:pRg st="1" end="1"/>
                                            </p:txEl>
                                          </p:spTgt>
                                        </p:tgtEl>
                                        <p:attrNameLst>
                                          <p:attrName>style.visibility</p:attrName>
                                        </p:attrNameLst>
                                      </p:cBhvr>
                                      <p:to>
                                        <p:strVal val="visible"/>
                                      </p:to>
                                    </p:set>
                                    <p:animEffect transition="in" filter="wipe(up)">
                                      <p:cBhvr>
                                        <p:cTn id="12" dur="500"/>
                                        <p:tgtEl>
                                          <p:spTgt spid="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right)">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right)">
                                      <p:cBhvr>
                                        <p:cTn id="26" dur="500"/>
                                        <p:tgtEl>
                                          <p:spTgt spid="30"/>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right)">
                                      <p:cBhvr>
                                        <p:cTn id="44" dur="500"/>
                                        <p:tgtEl>
                                          <p:spTgt spid="39"/>
                                        </p:tgtEl>
                                      </p:cBhvr>
                                    </p:animEffect>
                                  </p:childTnLst>
                                </p:cTn>
                              </p:par>
                            </p:childTnLst>
                          </p:cTn>
                        </p:par>
                        <p:par>
                          <p:cTn id="45" fill="hold">
                            <p:stCondLst>
                              <p:cond delay="500"/>
                            </p:stCondLst>
                            <p:childTnLst>
                              <p:par>
                                <p:cTn id="46" presetID="22" presetClass="entr" presetSubtype="2" fill="hold" nodeType="after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right)">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right)">
                                      <p:cBhvr>
                                        <p:cTn id="53" dur="500"/>
                                        <p:tgtEl>
                                          <p:spTgt spid="4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righ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right)">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Instrumenting Your Code</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Instrumenting code is the process of taking accurate </a:t>
            </a:r>
            <a:r>
              <a:rPr lang="en-US" sz="2400" b="1" dirty="0"/>
              <a:t>timings</a:t>
            </a:r>
            <a:r>
              <a:rPr lang="en-US" sz="2400" dirty="0"/>
              <a:t> of the runtime performance of key algorithms within the program</a:t>
            </a:r>
          </a:p>
          <a:p>
            <a:pPr>
              <a:spcBef>
                <a:spcPts val="0"/>
              </a:spcBef>
              <a:spcAft>
                <a:spcPts val="1200"/>
              </a:spcAft>
            </a:pPr>
            <a:r>
              <a:rPr lang="en-US" sz="2400" dirty="0"/>
              <a:t>Python provides a </a:t>
            </a:r>
            <a:r>
              <a:rPr lang="en-US" sz="2400" b="1" dirty="0">
                <a:solidFill>
                  <a:srgbClr val="00B050"/>
                </a:solidFill>
              </a:rPr>
              <a:t>time</a:t>
            </a:r>
            <a:r>
              <a:rPr lang="en-US" sz="2400" b="1" dirty="0">
                <a:solidFill>
                  <a:srgbClr val="0070C0"/>
                </a:solidFill>
              </a:rPr>
              <a:t> </a:t>
            </a:r>
            <a:r>
              <a:rPr lang="en-US" sz="2400" dirty="0"/>
              <a:t>object that can measure the current CPU time of a running process to the nearest millisecond (1/1000</a:t>
            </a:r>
            <a:r>
              <a:rPr lang="en-US" sz="2400" baseline="30000" dirty="0"/>
              <a:t>th</a:t>
            </a:r>
            <a:r>
              <a:rPr lang="en-US" sz="2400" dirty="0"/>
              <a:t> of a second) which is sufficient in most situations</a:t>
            </a:r>
          </a:p>
          <a:p>
            <a:pPr>
              <a:spcBef>
                <a:spcPts val="0"/>
              </a:spcBef>
              <a:spcAft>
                <a:spcPts val="1200"/>
              </a:spcAft>
            </a:pPr>
            <a:r>
              <a:rPr lang="en-US" sz="2400" dirty="0"/>
              <a:t>We bracket the code under analysis by measuring the clock immediately </a:t>
            </a:r>
            <a:r>
              <a:rPr lang="en-US" sz="2400" b="1" i="1" dirty="0">
                <a:solidFill>
                  <a:srgbClr val="7030A0"/>
                </a:solidFill>
              </a:rPr>
              <a:t>before</a:t>
            </a:r>
            <a:r>
              <a:rPr lang="en-US" sz="2400" dirty="0"/>
              <a:t> the start and again </a:t>
            </a:r>
            <a:r>
              <a:rPr lang="en-US" sz="2400" b="1" i="1" dirty="0">
                <a:solidFill>
                  <a:srgbClr val="7030A0"/>
                </a:solidFill>
              </a:rPr>
              <a:t>after</a:t>
            </a:r>
            <a:r>
              <a:rPr lang="en-US" sz="2400" dirty="0"/>
              <a:t> the end</a:t>
            </a:r>
            <a:r>
              <a:rPr lang="en-US" sz="2400" i="1" dirty="0"/>
              <a:t> </a:t>
            </a:r>
            <a:r>
              <a:rPr lang="en-US" sz="2400" dirty="0"/>
              <a:t>of the algorithm to calculate the </a:t>
            </a:r>
            <a:r>
              <a:rPr lang="en-US" sz="2400" b="1" dirty="0">
                <a:solidFill>
                  <a:srgbClr val="FF0000"/>
                </a:solidFill>
              </a:rPr>
              <a:t>elapsed</a:t>
            </a:r>
            <a:r>
              <a:rPr lang="en-US" sz="2400" dirty="0"/>
              <a:t> time</a:t>
            </a:r>
          </a:p>
          <a:p>
            <a:pPr>
              <a:spcBef>
                <a:spcPts val="0"/>
              </a:spcBef>
              <a:spcAft>
                <a:spcPts val="1200"/>
              </a:spcAft>
            </a:pPr>
            <a:r>
              <a:rPr lang="en-US" sz="2400" dirty="0"/>
              <a:t>Careful tracking of code timings will provide objective empirical evidence if changes to algorithms and/or data structures are indeed making the program more efficient</a:t>
            </a:r>
          </a:p>
          <a:p>
            <a:pPr>
              <a:spcBef>
                <a:spcPts val="0"/>
              </a:spcBef>
              <a:spcAft>
                <a:spcPts val="1200"/>
              </a:spcAft>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16</a:t>
            </a:fld>
            <a:endParaRPr lang="en-US" dirty="0"/>
          </a:p>
        </p:txBody>
      </p:sp>
      <p:pic>
        <p:nvPicPr>
          <p:cNvPr id="8" name="Picture 7">
            <a:extLst>
              <a:ext uri="{FF2B5EF4-FFF2-40B4-BE49-F238E27FC236}">
                <a16:creationId xmlns:a16="http://schemas.microsoft.com/office/drawing/2014/main" id="{452A7A5C-3DF7-AEE9-08D2-A0E84728DAD1}"/>
              </a:ext>
            </a:extLst>
          </p:cNvPr>
          <p:cNvPicPr>
            <a:picLocks noChangeAspect="1"/>
          </p:cNvPicPr>
          <p:nvPr/>
        </p:nvPicPr>
        <p:blipFill>
          <a:blip r:embed="rId3"/>
          <a:stretch>
            <a:fillRect/>
          </a:stretch>
        </p:blipFill>
        <p:spPr>
          <a:xfrm>
            <a:off x="7110017" y="518383"/>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62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81478-6CD0-99B0-710E-AED9F1239D6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34737F2-0169-16FF-CCBB-5D2D41386AB5}"/>
              </a:ext>
            </a:extLst>
          </p:cNvPr>
          <p:cNvPicPr>
            <a:picLocks noChangeAspect="1"/>
          </p:cNvPicPr>
          <p:nvPr/>
        </p:nvPicPr>
        <p:blipFill>
          <a:blip r:embed="rId2"/>
          <a:stretch>
            <a:fillRect/>
          </a:stretch>
        </p:blipFill>
        <p:spPr>
          <a:xfrm>
            <a:off x="2052830" y="2935260"/>
            <a:ext cx="5721068" cy="2761535"/>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8BA0920-C9AB-E153-25B9-5F09B04EB16E}"/>
              </a:ext>
            </a:extLst>
          </p:cNvPr>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dealer_slow.py</a:t>
            </a:r>
          </a:p>
        </p:txBody>
      </p:sp>
      <p:sp>
        <p:nvSpPr>
          <p:cNvPr id="4" name="Slide Number Placeholder 3">
            <a:extLst>
              <a:ext uri="{FF2B5EF4-FFF2-40B4-BE49-F238E27FC236}">
                <a16:creationId xmlns:a16="http://schemas.microsoft.com/office/drawing/2014/main" id="{E3930F71-7CD0-248B-D5BC-FA197CBA038F}"/>
              </a:ext>
            </a:extLst>
          </p:cNvPr>
          <p:cNvSpPr>
            <a:spLocks noGrp="1"/>
          </p:cNvSpPr>
          <p:nvPr>
            <p:ph type="sldNum" sz="quarter" idx="12"/>
          </p:nvPr>
        </p:nvSpPr>
        <p:spPr/>
        <p:txBody>
          <a:bodyPr/>
          <a:lstStyle/>
          <a:p>
            <a:fld id="{650AD656-6FF9-465D-B7B0-1CD0DD39CD23}" type="slidenum">
              <a:rPr lang="en-US" smtClean="0"/>
              <a:t>17</a:t>
            </a:fld>
            <a:endParaRPr lang="en-US" dirty="0"/>
          </a:p>
        </p:txBody>
      </p:sp>
      <p:sp>
        <p:nvSpPr>
          <p:cNvPr id="7" name="Rectangle 6">
            <a:extLst>
              <a:ext uri="{FF2B5EF4-FFF2-40B4-BE49-F238E27FC236}">
                <a16:creationId xmlns:a16="http://schemas.microsoft.com/office/drawing/2014/main" id="{2672BAB7-71BB-C241-7E0F-48788CB58126}"/>
              </a:ext>
            </a:extLst>
          </p:cNvPr>
          <p:cNvSpPr/>
          <p:nvPr/>
        </p:nvSpPr>
        <p:spPr>
          <a:xfrm>
            <a:off x="2781264" y="3800268"/>
            <a:ext cx="3238838" cy="2082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03A4C6-5510-CA41-4ACA-FA09963AA104}"/>
              </a:ext>
            </a:extLst>
          </p:cNvPr>
          <p:cNvSpPr/>
          <p:nvPr/>
        </p:nvSpPr>
        <p:spPr>
          <a:xfrm>
            <a:off x="2781264" y="5469366"/>
            <a:ext cx="4889944" cy="2104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CC9C79-FC22-CA6A-9A0A-F99F78BAE6A9}"/>
              </a:ext>
            </a:extLst>
          </p:cNvPr>
          <p:cNvSpPr/>
          <p:nvPr/>
        </p:nvSpPr>
        <p:spPr>
          <a:xfrm>
            <a:off x="2781263" y="4430466"/>
            <a:ext cx="4638111" cy="2029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urved Up 2">
            <a:extLst>
              <a:ext uri="{FF2B5EF4-FFF2-40B4-BE49-F238E27FC236}">
                <a16:creationId xmlns:a16="http://schemas.microsoft.com/office/drawing/2014/main" id="{E5A2028A-5FA9-1E8C-1EEE-CD43B40C55B1}"/>
              </a:ext>
            </a:extLst>
          </p:cNvPr>
          <p:cNvSpPr/>
          <p:nvPr/>
        </p:nvSpPr>
        <p:spPr>
          <a:xfrm rot="5400000">
            <a:off x="2107758" y="4024038"/>
            <a:ext cx="830998" cy="38345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CF78BBDE-23B5-74FC-FEE1-40A7A5B5920C}"/>
              </a:ext>
            </a:extLst>
          </p:cNvPr>
          <p:cNvSpPr/>
          <p:nvPr/>
        </p:nvSpPr>
        <p:spPr>
          <a:xfrm>
            <a:off x="1595716" y="1602140"/>
            <a:ext cx="6075492" cy="830997"/>
          </a:xfrm>
          <a:prstGeom prst="rect">
            <a:avLst/>
          </a:prstGeom>
        </p:spPr>
        <p:txBody>
          <a:bodyPr wrap="square">
            <a:spAutoFit/>
          </a:bodyPr>
          <a:lstStyle/>
          <a:p>
            <a:pPr algn="ctr">
              <a:spcBef>
                <a:spcPts val="0"/>
              </a:spcBef>
              <a:spcAft>
                <a:spcPts val="1200"/>
              </a:spcAft>
            </a:pPr>
            <a:r>
              <a:rPr lang="en-US" sz="2400" dirty="0"/>
              <a:t>Write code to time how long it takes to </a:t>
            </a:r>
            <a:r>
              <a:rPr lang="en-US" sz="2400" b="1" dirty="0">
                <a:solidFill>
                  <a:srgbClr val="7030A0"/>
                </a:solidFill>
              </a:rPr>
              <a:t>correctly</a:t>
            </a:r>
            <a:r>
              <a:rPr lang="en-US" sz="2400" dirty="0"/>
              <a:t> initialize </a:t>
            </a:r>
            <a:r>
              <a:rPr lang="en-US" sz="2400" b="1" dirty="0"/>
              <a:t>10,000</a:t>
            </a:r>
            <a:r>
              <a:rPr lang="en-US" sz="2400" dirty="0"/>
              <a:t> decks</a:t>
            </a:r>
          </a:p>
        </p:txBody>
      </p:sp>
      <p:grpSp>
        <p:nvGrpSpPr>
          <p:cNvPr id="12" name="Group 11">
            <a:extLst>
              <a:ext uri="{FF2B5EF4-FFF2-40B4-BE49-F238E27FC236}">
                <a16:creationId xmlns:a16="http://schemas.microsoft.com/office/drawing/2014/main" id="{C8B78BCC-0D6F-151C-4D28-B308BA6E1505}"/>
              </a:ext>
            </a:extLst>
          </p:cNvPr>
          <p:cNvGrpSpPr/>
          <p:nvPr/>
        </p:nvGrpSpPr>
        <p:grpSpPr>
          <a:xfrm>
            <a:off x="4851605" y="3095628"/>
            <a:ext cx="1076632" cy="369332"/>
            <a:chOff x="4968362" y="2079211"/>
            <a:chExt cx="1076632" cy="369332"/>
          </a:xfrm>
        </p:grpSpPr>
        <p:cxnSp>
          <p:nvCxnSpPr>
            <p:cNvPr id="13" name="Straight Arrow Connector 12">
              <a:extLst>
                <a:ext uri="{FF2B5EF4-FFF2-40B4-BE49-F238E27FC236}">
                  <a16:creationId xmlns:a16="http://schemas.microsoft.com/office/drawing/2014/main" id="{B99F2777-C684-DAA1-9C95-0A49B2C5BF4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5613562-C6F0-C92B-AC58-1DED464410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9FD2F459-6AB2-65D6-77BB-53A7AD399F36}"/>
              </a:ext>
            </a:extLst>
          </p:cNvPr>
          <p:cNvGrpSpPr/>
          <p:nvPr/>
        </p:nvGrpSpPr>
        <p:grpSpPr>
          <a:xfrm>
            <a:off x="4853349" y="3308360"/>
            <a:ext cx="1076632" cy="369332"/>
            <a:chOff x="4704120" y="2356972"/>
            <a:chExt cx="1076632" cy="369332"/>
          </a:xfrm>
        </p:grpSpPr>
        <p:cxnSp>
          <p:nvCxnSpPr>
            <p:cNvPr id="16" name="Straight Arrow Connector 15">
              <a:extLst>
                <a:ext uri="{FF2B5EF4-FFF2-40B4-BE49-F238E27FC236}">
                  <a16:creationId xmlns:a16="http://schemas.microsoft.com/office/drawing/2014/main" id="{C2578402-79C7-03CB-2B0B-5D8F9753D41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6DAEBC0-C916-40E2-EC5B-10C6367DF22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A2103DF9-BF64-F944-E26A-8B6E0439483A}"/>
              </a:ext>
            </a:extLst>
          </p:cNvPr>
          <p:cNvGrpSpPr/>
          <p:nvPr/>
        </p:nvGrpSpPr>
        <p:grpSpPr>
          <a:xfrm>
            <a:off x="6105316" y="3721232"/>
            <a:ext cx="1068643" cy="369332"/>
            <a:chOff x="3647644" y="4910075"/>
            <a:chExt cx="1068643" cy="369332"/>
          </a:xfrm>
        </p:grpSpPr>
        <p:sp>
          <p:nvSpPr>
            <p:cNvPr id="19" name="TextBox 18">
              <a:extLst>
                <a:ext uri="{FF2B5EF4-FFF2-40B4-BE49-F238E27FC236}">
                  <a16:creationId xmlns:a16="http://schemas.microsoft.com/office/drawing/2014/main" id="{A760D8FE-EC2C-0CEF-A7A6-2CAE384261D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BD7FA7B6-49B7-FBAD-8775-EE09B9B9E41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9C78508-857B-908B-B775-8847FB7EB713}"/>
              </a:ext>
            </a:extLst>
          </p:cNvPr>
          <p:cNvGrpSpPr/>
          <p:nvPr/>
        </p:nvGrpSpPr>
        <p:grpSpPr>
          <a:xfrm>
            <a:off x="5630033" y="3943399"/>
            <a:ext cx="1064340" cy="369332"/>
            <a:chOff x="3647644" y="5421073"/>
            <a:chExt cx="1064340" cy="369332"/>
          </a:xfrm>
        </p:grpSpPr>
        <p:sp>
          <p:nvSpPr>
            <p:cNvPr id="22" name="TextBox 21">
              <a:extLst>
                <a:ext uri="{FF2B5EF4-FFF2-40B4-BE49-F238E27FC236}">
                  <a16:creationId xmlns:a16="http://schemas.microsoft.com/office/drawing/2014/main" id="{7EF4B4B8-BB6B-D6D8-D861-F3B5FA0A4EA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E41068EF-9F29-A3A0-761E-8441F7A1EDB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9383A2C-D9BE-856D-6898-6551D23354D0}"/>
              </a:ext>
            </a:extLst>
          </p:cNvPr>
          <p:cNvGrpSpPr/>
          <p:nvPr/>
        </p:nvGrpSpPr>
        <p:grpSpPr>
          <a:xfrm>
            <a:off x="5049244" y="4144267"/>
            <a:ext cx="1068643" cy="369332"/>
            <a:chOff x="3647644" y="5359159"/>
            <a:chExt cx="1068643" cy="369332"/>
          </a:xfrm>
        </p:grpSpPr>
        <p:sp>
          <p:nvSpPr>
            <p:cNvPr id="30" name="TextBox 29">
              <a:extLst>
                <a:ext uri="{FF2B5EF4-FFF2-40B4-BE49-F238E27FC236}">
                  <a16:creationId xmlns:a16="http://schemas.microsoft.com/office/drawing/2014/main" id="{E5C0ED34-0226-4C64-F469-7F51F254D2E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88533B7F-2F85-955C-7344-C2B7DD9090C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DAB10C7-607D-356E-BA3D-260D93684578}"/>
              </a:ext>
            </a:extLst>
          </p:cNvPr>
          <p:cNvGrpSpPr/>
          <p:nvPr/>
        </p:nvGrpSpPr>
        <p:grpSpPr>
          <a:xfrm>
            <a:off x="7457364" y="4346255"/>
            <a:ext cx="1076632" cy="369332"/>
            <a:chOff x="2157212" y="5356391"/>
            <a:chExt cx="1076632" cy="369332"/>
          </a:xfrm>
        </p:grpSpPr>
        <p:sp>
          <p:nvSpPr>
            <p:cNvPr id="33" name="TextBox 32">
              <a:extLst>
                <a:ext uri="{FF2B5EF4-FFF2-40B4-BE49-F238E27FC236}">
                  <a16:creationId xmlns:a16="http://schemas.microsoft.com/office/drawing/2014/main" id="{AE611E04-1FA1-0048-7428-EED37D85546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2B9D9CEB-5FE1-7988-2A17-D97D937B033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3194517-9FFC-B684-00EA-DFED026A6A20}"/>
              </a:ext>
            </a:extLst>
          </p:cNvPr>
          <p:cNvGrpSpPr/>
          <p:nvPr/>
        </p:nvGrpSpPr>
        <p:grpSpPr>
          <a:xfrm>
            <a:off x="4475704" y="4754392"/>
            <a:ext cx="1076632" cy="369332"/>
            <a:chOff x="2157212" y="5356391"/>
            <a:chExt cx="1076632" cy="369332"/>
          </a:xfrm>
        </p:grpSpPr>
        <p:sp>
          <p:nvSpPr>
            <p:cNvPr id="36" name="TextBox 35">
              <a:extLst>
                <a:ext uri="{FF2B5EF4-FFF2-40B4-BE49-F238E27FC236}">
                  <a16:creationId xmlns:a16="http://schemas.microsoft.com/office/drawing/2014/main" id="{25FAFF77-D9D5-F424-E264-E45571FCD56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8CEFE934-C22C-290C-ACEF-776281698B8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C780008E-1DF4-BB5C-F92F-60D67010FAE2}"/>
              </a:ext>
            </a:extLst>
          </p:cNvPr>
          <p:cNvPicPr>
            <a:picLocks noChangeAspect="1"/>
          </p:cNvPicPr>
          <p:nvPr/>
        </p:nvPicPr>
        <p:blipFill>
          <a:blip r:embed="rId3"/>
          <a:stretch>
            <a:fillRect/>
          </a:stretch>
        </p:blipFill>
        <p:spPr>
          <a:xfrm>
            <a:off x="227388" y="3513996"/>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4906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par>
                          <p:cTn id="22" fill="hold">
                            <p:stCondLst>
                              <p:cond delay="500"/>
                            </p:stCondLst>
                            <p:childTnLst>
                              <p:par>
                                <p:cTn id="23" presetID="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left)">
                                      <p:cBhvr>
                                        <p:cTn id="49" dur="500"/>
                                        <p:tgtEl>
                                          <p:spTgt spid="9"/>
                                        </p:tgtEl>
                                      </p:cBhvr>
                                    </p:animEffect>
                                  </p:childTnLst>
                                </p:cTn>
                              </p:par>
                            </p:childTnLst>
                          </p:cTn>
                        </p:par>
                        <p:par>
                          <p:cTn id="50" fill="hold">
                            <p:stCondLst>
                              <p:cond delay="1500"/>
                            </p:stCondLst>
                            <p:childTnLst>
                              <p:par>
                                <p:cTn id="51" presetID="22" presetClass="entr" presetSubtype="1"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up)">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righ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DA194C-0667-9928-F1DF-72380ECDA3B4}"/>
              </a:ext>
            </a:extLst>
          </p:cNvPr>
          <p:cNvPicPr>
            <a:picLocks noChangeAspect="1"/>
          </p:cNvPicPr>
          <p:nvPr/>
        </p:nvPicPr>
        <p:blipFill>
          <a:blip r:embed="rId2"/>
          <a:stretch>
            <a:fillRect/>
          </a:stretch>
        </p:blipFill>
        <p:spPr>
          <a:xfrm>
            <a:off x="1919619" y="1881265"/>
            <a:ext cx="5297941" cy="4002374"/>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dealer_slow.py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18</a:t>
            </a:fld>
            <a:endParaRPr lang="en-US"/>
          </a:p>
        </p:txBody>
      </p:sp>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2084510" y="5613816"/>
            <a:ext cx="2967175" cy="217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6D186-B7B3-819E-29D9-D7B4306BD2C3}"/>
              </a:ext>
            </a:extLst>
          </p:cNvPr>
          <p:cNvSpPr txBox="1"/>
          <p:nvPr/>
        </p:nvSpPr>
        <p:spPr>
          <a:xfrm>
            <a:off x="7540054" y="4048723"/>
            <a:ext cx="1304144" cy="584775"/>
          </a:xfrm>
          <a:prstGeom prst="rect">
            <a:avLst/>
          </a:prstGeom>
          <a:noFill/>
        </p:spPr>
        <p:txBody>
          <a:bodyPr wrap="square" rtlCol="0">
            <a:spAutoFit/>
          </a:bodyPr>
          <a:lstStyle/>
          <a:p>
            <a:pPr algn="ctr"/>
            <a:r>
              <a:rPr lang="en-US" sz="3200" b="1" dirty="0">
                <a:solidFill>
                  <a:srgbClr val="00B050"/>
                </a:solidFill>
                <a:sym typeface="Wingdings" panose="05000000000000000000" pitchFamily="2" charset="2"/>
              </a:rPr>
              <a:t></a:t>
            </a:r>
            <a:endParaRPr lang="en-US" sz="3200" b="1" dirty="0">
              <a:solidFill>
                <a:srgbClr val="00B050"/>
              </a:solidFill>
            </a:endParaRPr>
          </a:p>
        </p:txBody>
      </p:sp>
    </p:spTree>
    <p:extLst>
      <p:ext uri="{BB962C8B-B14F-4D97-AF65-F5344CB8AC3E}">
        <p14:creationId xmlns:p14="http://schemas.microsoft.com/office/powerpoint/2010/main" val="19703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Correct but inefficient…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grpSp>
        <p:nvGrpSpPr>
          <p:cNvPr id="8" name="Group 7">
            <a:extLst>
              <a:ext uri="{FF2B5EF4-FFF2-40B4-BE49-F238E27FC236}">
                <a16:creationId xmlns:a16="http://schemas.microsoft.com/office/drawing/2014/main" id="{19DBC85A-6FD4-3E44-8A3A-7A6940518E2C}"/>
              </a:ext>
            </a:extLst>
          </p:cNvPr>
          <p:cNvGrpSpPr/>
          <p:nvPr/>
        </p:nvGrpSpPr>
        <p:grpSpPr>
          <a:xfrm>
            <a:off x="382005" y="1693889"/>
            <a:ext cx="4228553" cy="1580301"/>
            <a:chOff x="272722" y="1693889"/>
            <a:chExt cx="4228553" cy="1580301"/>
          </a:xfrm>
        </p:grpSpPr>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FF0000"/>
                  </a:solidFill>
                </a:rPr>
                <a:t>dealer_bogus.py</a:t>
              </a:r>
            </a:p>
          </p:txBody>
        </p:sp>
        <p:pic>
          <p:nvPicPr>
            <p:cNvPr id="3" name="Picture 2">
              <a:extLst>
                <a:ext uri="{FF2B5EF4-FFF2-40B4-BE49-F238E27FC236}">
                  <a16:creationId xmlns:a16="http://schemas.microsoft.com/office/drawing/2014/main" id="{A39C45CB-4F53-7188-D710-5FA2DE4386DC}"/>
                </a:ext>
              </a:extLst>
            </p:cNvPr>
            <p:cNvPicPr>
              <a:picLocks noChangeAspect="1"/>
            </p:cNvPicPr>
            <p:nvPr/>
          </p:nvPicPr>
          <p:blipFill>
            <a:blip r:embed="rId2"/>
            <a:stretch>
              <a:fillRect/>
            </a:stretch>
          </p:blipFill>
          <p:spPr>
            <a:xfrm>
              <a:off x="572712" y="2055142"/>
              <a:ext cx="3628571" cy="1219048"/>
            </a:xfrm>
            <a:prstGeom prst="rect">
              <a:avLst/>
            </a:prstGeom>
            <a:ln>
              <a:solidFill>
                <a:schemeClr val="tx1"/>
              </a:solidFill>
            </a:ln>
            <a:effectLst>
              <a:outerShdw blurRad="50800" dist="38100" dir="2700000" algn="tl" rotWithShape="0">
                <a:prstClr val="black">
                  <a:alpha val="40000"/>
                </a:prstClr>
              </a:outerShdw>
            </a:effectLst>
          </p:spPr>
        </p:pic>
      </p:grpSp>
      <p:grpSp>
        <p:nvGrpSpPr>
          <p:cNvPr id="9" name="Group 8">
            <a:extLst>
              <a:ext uri="{FF2B5EF4-FFF2-40B4-BE49-F238E27FC236}">
                <a16:creationId xmlns:a16="http://schemas.microsoft.com/office/drawing/2014/main" id="{33BFEDEA-971B-6BE1-1328-54CABBB13C1C}"/>
              </a:ext>
            </a:extLst>
          </p:cNvPr>
          <p:cNvGrpSpPr/>
          <p:nvPr/>
        </p:nvGrpSpPr>
        <p:grpSpPr>
          <a:xfrm>
            <a:off x="4533443" y="1693889"/>
            <a:ext cx="4228553" cy="2314726"/>
            <a:chOff x="4701478" y="1685810"/>
            <a:chExt cx="4228553" cy="2314726"/>
          </a:xfrm>
        </p:grpSpPr>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pic>
          <p:nvPicPr>
            <p:cNvPr id="6" name="Picture 5">
              <a:extLst>
                <a:ext uri="{FF2B5EF4-FFF2-40B4-BE49-F238E27FC236}">
                  <a16:creationId xmlns:a16="http://schemas.microsoft.com/office/drawing/2014/main" id="{7FEEE6D6-477A-94B8-C0D7-55382BCBD941}"/>
                </a:ext>
              </a:extLst>
            </p:cNvPr>
            <p:cNvPicPr>
              <a:picLocks noChangeAspect="1"/>
            </p:cNvPicPr>
            <p:nvPr/>
          </p:nvPicPr>
          <p:blipFill>
            <a:blip r:embed="rId3"/>
            <a:stretch>
              <a:fillRect/>
            </a:stretch>
          </p:blipFill>
          <p:spPr>
            <a:xfrm>
              <a:off x="4851473" y="2055142"/>
              <a:ext cx="3928562" cy="1945394"/>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3627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05</a:t>
            </a:r>
            <a:r>
              <a:rPr lang="en-US" sz="3200" dirty="0">
                <a:latin typeface="+mn-lt"/>
              </a:rPr>
              <a:t> – Topics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Appreciate how to </a:t>
            </a:r>
            <a:r>
              <a:rPr lang="en-US" sz="2400" b="1" dirty="0">
                <a:solidFill>
                  <a:srgbClr val="00B050"/>
                </a:solidFill>
              </a:rPr>
              <a:t>encode</a:t>
            </a:r>
            <a:r>
              <a:rPr lang="en-US" sz="2400" dirty="0"/>
              <a:t> and </a:t>
            </a:r>
            <a:r>
              <a:rPr lang="en-US" sz="2400" b="1" dirty="0">
                <a:solidFill>
                  <a:srgbClr val="00B050"/>
                </a:solidFill>
              </a:rPr>
              <a:t>decode</a:t>
            </a:r>
            <a:r>
              <a:rPr lang="en-US" sz="2400" dirty="0"/>
              <a:t> objects as numbers</a:t>
            </a:r>
          </a:p>
          <a:p>
            <a:r>
              <a:rPr lang="en-US" sz="2400" dirty="0"/>
              <a:t>Learn about Python Sequences, including </a:t>
            </a:r>
            <a:r>
              <a:rPr lang="en-US" sz="2400" b="1" dirty="0"/>
              <a:t>Lists</a:t>
            </a:r>
            <a:r>
              <a:rPr lang="en-US" sz="2400" dirty="0"/>
              <a:t> and </a:t>
            </a:r>
            <a:r>
              <a:rPr lang="en-US" sz="2400" b="1" dirty="0"/>
              <a:t>Arrays</a:t>
            </a:r>
          </a:p>
          <a:p>
            <a:r>
              <a:rPr lang="en-US" sz="2400" dirty="0"/>
              <a:t>Correlate </a:t>
            </a:r>
            <a:r>
              <a:rPr lang="en-US" sz="2400" b="1" dirty="0">
                <a:solidFill>
                  <a:srgbClr val="FF0000"/>
                </a:solidFill>
              </a:rPr>
              <a:t>index</a:t>
            </a:r>
            <a:r>
              <a:rPr lang="en-US" sz="2400" dirty="0"/>
              <a:t> numbers and addressable </a:t>
            </a:r>
            <a:r>
              <a:rPr lang="en-US" sz="2400" b="1" dirty="0">
                <a:solidFill>
                  <a:srgbClr val="FF0000"/>
                </a:solidFill>
              </a:rPr>
              <a:t>elements</a:t>
            </a:r>
          </a:p>
          <a:p>
            <a:r>
              <a:rPr lang="en-US" sz="2400" dirty="0"/>
              <a:t>Represent anonymous variables with a </a:t>
            </a:r>
            <a:r>
              <a:rPr lang="en-US" sz="2400" b="1" dirty="0"/>
              <a:t>single underscore</a:t>
            </a:r>
          </a:p>
          <a:p>
            <a:r>
              <a:rPr lang="en-US" sz="2400" dirty="0"/>
              <a:t>Measure (</a:t>
            </a:r>
            <a:r>
              <a:rPr lang="en-US" sz="2400" b="1" dirty="0">
                <a:solidFill>
                  <a:srgbClr val="7030A0"/>
                </a:solidFill>
              </a:rPr>
              <a:t>instrument</a:t>
            </a:r>
            <a:r>
              <a:rPr lang="en-US" sz="2400" dirty="0"/>
              <a:t>) code performance using Python's built-in high-precision </a:t>
            </a:r>
            <a:r>
              <a:rPr lang="en-US" sz="2400" u="sng" dirty="0"/>
              <a:t>timers</a:t>
            </a:r>
          </a:p>
          <a:p>
            <a:r>
              <a:rPr lang="en-US" sz="2400" dirty="0"/>
              <a:t>Review </a:t>
            </a:r>
            <a:r>
              <a:rPr lang="en-US" sz="2400" b="1" dirty="0">
                <a:solidFill>
                  <a:srgbClr val="FF0000"/>
                </a:solidFill>
              </a:rPr>
              <a:t>run-time complexity </a:t>
            </a:r>
            <a:r>
              <a:rPr lang="en-US" sz="2400" dirty="0"/>
              <a:t>and </a:t>
            </a:r>
            <a:r>
              <a:rPr lang="en-US" sz="2400" b="1" dirty="0"/>
              <a:t>big-O notation</a:t>
            </a:r>
          </a:p>
          <a:p>
            <a:r>
              <a:rPr lang="en-US" sz="2400" dirty="0"/>
              <a:t>Leverage handy algorithms already implemented in </a:t>
            </a:r>
            <a:r>
              <a:rPr lang="en-US" sz="2400" b="1" dirty="0">
                <a:solidFill>
                  <a:srgbClr val="0070C0"/>
                </a:solidFill>
              </a:rPr>
              <a:t>Numpy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A </a:t>
            </a:r>
            <a:r>
              <a:rPr lang="en-US" sz="3200" i="1" dirty="0">
                <a:latin typeface="+mn-lt"/>
              </a:rPr>
              <a:t>Faster</a:t>
            </a:r>
            <a:r>
              <a:rPr lang="en-US" sz="3200" dirty="0">
                <a:latin typeface="+mn-lt"/>
              </a:rPr>
              <a:t> Card Dealer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There is an inherent inefficiency in the naïve algorithm employed in the current </a:t>
            </a:r>
            <a:r>
              <a:rPr lang="en-US" sz="2400" b="1" dirty="0"/>
              <a:t>init_deck</a:t>
            </a:r>
            <a:r>
              <a:rPr lang="en-US" sz="2400" dirty="0"/>
              <a:t>() function</a:t>
            </a:r>
          </a:p>
          <a:p>
            <a:pPr>
              <a:spcBef>
                <a:spcPts val="0"/>
              </a:spcBef>
              <a:spcAft>
                <a:spcPts val="1200"/>
              </a:spcAft>
            </a:pPr>
            <a:r>
              <a:rPr lang="en-US" sz="2400" dirty="0"/>
              <a:t>It takes </a:t>
            </a:r>
            <a:r>
              <a:rPr lang="en-US" sz="2400" b="1" dirty="0">
                <a:solidFill>
                  <a:srgbClr val="FF0000"/>
                </a:solidFill>
              </a:rPr>
              <a:t>longer and longer</a:t>
            </a:r>
            <a:r>
              <a:rPr lang="en-US" sz="2400" dirty="0"/>
              <a:t>, as more cards are dealt, to randomly pick (</a:t>
            </a:r>
            <a:r>
              <a:rPr lang="en-US" sz="2400" b="1" dirty="0">
                <a:solidFill>
                  <a:srgbClr val="00B050"/>
                </a:solidFill>
              </a:rPr>
              <a:t>find</a:t>
            </a:r>
            <a:r>
              <a:rPr lang="en-US" sz="2400" dirty="0"/>
              <a:t>) a card that has </a:t>
            </a:r>
            <a:r>
              <a:rPr lang="en-US" sz="2400" u="sng" dirty="0"/>
              <a:t>not yet been dealt</a:t>
            </a:r>
          </a:p>
          <a:p>
            <a:pPr>
              <a:spcBef>
                <a:spcPts val="0"/>
              </a:spcBef>
              <a:spcAft>
                <a:spcPts val="1200"/>
              </a:spcAft>
            </a:pPr>
            <a:r>
              <a:rPr lang="en-US" sz="2400" dirty="0"/>
              <a:t>We need to discover an algorithm that, while ensuring every card is dealt only </a:t>
            </a:r>
            <a:r>
              <a:rPr lang="en-US" sz="2400" u="sng" dirty="0"/>
              <a:t>once</a:t>
            </a:r>
            <a:r>
              <a:rPr lang="en-US" sz="2400" dirty="0"/>
              <a:t>, doesn't lose time at the end of the deal searching for </a:t>
            </a:r>
            <a:r>
              <a:rPr lang="en-US" sz="2400" b="1" i="1" dirty="0"/>
              <a:t>that one remaining card </a:t>
            </a:r>
            <a:r>
              <a:rPr lang="en-US" sz="2400" dirty="0"/>
              <a:t>that has not yet been dealt</a:t>
            </a:r>
          </a:p>
          <a:p>
            <a:pPr>
              <a:spcBef>
                <a:spcPts val="0"/>
              </a:spcBef>
              <a:spcAft>
                <a:spcPts val="1200"/>
              </a:spcAft>
            </a:pPr>
            <a:r>
              <a:rPr lang="en-US" sz="2400" dirty="0"/>
              <a:t>The improved algorithm doesn’t need an </a:t>
            </a:r>
            <a:r>
              <a:rPr lang="en-US" sz="2400" b="1" dirty="0"/>
              <a:t>already_dealt</a:t>
            </a:r>
            <a:r>
              <a:rPr lang="en-US" sz="2400" dirty="0"/>
              <a:t> helper </a:t>
            </a:r>
            <a:r>
              <a:rPr lang="en-US" sz="2400" b="1" dirty="0">
                <a:solidFill>
                  <a:srgbClr val="0070C0"/>
                </a:solidFill>
              </a:rPr>
              <a:t>array</a:t>
            </a:r>
            <a:r>
              <a:rPr lang="en-US" sz="2400" dirty="0"/>
              <a:t>, and a </a:t>
            </a:r>
            <a:r>
              <a:rPr lang="en-US" sz="2400" b="1" dirty="0">
                <a:solidFill>
                  <a:srgbClr val="7030A0"/>
                </a:solidFill>
              </a:rPr>
              <a:t>7</a:t>
            </a:r>
            <a:r>
              <a:rPr lang="en-US" sz="2400" b="1" baseline="30000" dirty="0">
                <a:solidFill>
                  <a:srgbClr val="7030A0"/>
                </a:solidFill>
              </a:rPr>
              <a:t>th</a:t>
            </a:r>
            <a:r>
              <a:rPr lang="en-US" sz="2400" b="1" dirty="0">
                <a:solidFill>
                  <a:srgbClr val="7030A0"/>
                </a:solidFill>
              </a:rPr>
              <a:t> grader discovered it!</a:t>
            </a:r>
          </a:p>
          <a:p>
            <a:pPr>
              <a:spcBef>
                <a:spcPts val="0"/>
              </a:spcBef>
              <a:spcAft>
                <a:spcPts val="1200"/>
              </a:spcAft>
            </a:pPr>
            <a:endParaRPr lang="en-US" sz="2400" dirty="0"/>
          </a:p>
          <a:p>
            <a:pPr>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26755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dealer_fast.py</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Consider the revised </a:t>
            </a:r>
            <a:r>
              <a:rPr lang="en-US" sz="2400" b="1" dirty="0"/>
              <a:t>init_deck()</a:t>
            </a:r>
            <a:r>
              <a:rPr lang="en-US" sz="2400" dirty="0"/>
              <a:t> function:</a:t>
            </a:r>
            <a:endParaRPr lang="en-US" sz="2400" b="1" dirty="0"/>
          </a:p>
          <a:p>
            <a:pPr>
              <a:spcBef>
                <a:spcPts val="0"/>
              </a:spcBef>
              <a:spcAft>
                <a:spcPts val="1200"/>
              </a:spcAft>
            </a:pPr>
            <a:endParaRPr lang="en-US" sz="2400" dirty="0"/>
          </a:p>
          <a:p>
            <a:pPr marL="0" indent="0">
              <a:spcBef>
                <a:spcPts val="0"/>
              </a:spcBef>
              <a:spcAft>
                <a:spcPts val="1200"/>
              </a:spcAft>
              <a:buNone/>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What is going on in this function that ensures no duplicate cards are dealt </a:t>
            </a:r>
            <a:r>
              <a:rPr lang="en-US" sz="2400" b="1" dirty="0"/>
              <a:t>and</a:t>
            </a:r>
            <a:r>
              <a:rPr lang="en-US" sz="2400" dirty="0"/>
              <a:t> doesn't waste time trying to find the cards at the end that have not yet been dealt?</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21</a:t>
            </a:fld>
            <a:endParaRPr lang="en-US" dirty="0"/>
          </a:p>
        </p:txBody>
      </p:sp>
      <p:pic>
        <p:nvPicPr>
          <p:cNvPr id="6" name="Picture 5">
            <a:extLst>
              <a:ext uri="{FF2B5EF4-FFF2-40B4-BE49-F238E27FC236}">
                <a16:creationId xmlns:a16="http://schemas.microsoft.com/office/drawing/2014/main" id="{950BF19D-8CC2-A757-835B-DC19B1AA5F79}"/>
              </a:ext>
            </a:extLst>
          </p:cNvPr>
          <p:cNvPicPr>
            <a:picLocks noChangeAspect="1"/>
          </p:cNvPicPr>
          <p:nvPr/>
        </p:nvPicPr>
        <p:blipFill>
          <a:blip r:embed="rId3"/>
          <a:stretch>
            <a:fillRect/>
          </a:stretch>
        </p:blipFill>
        <p:spPr>
          <a:xfrm>
            <a:off x="2097177" y="2401269"/>
            <a:ext cx="4949646" cy="205546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746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AB663-3542-00AC-EB47-39A0B5D0C9C9}"/>
              </a:ext>
            </a:extLst>
          </p:cNvPr>
          <p:cNvPicPr>
            <a:picLocks noChangeAspect="1"/>
          </p:cNvPicPr>
          <p:nvPr/>
        </p:nvPicPr>
        <p:blipFill>
          <a:blip r:embed="rId2"/>
          <a:stretch>
            <a:fillRect/>
          </a:stretch>
        </p:blipFill>
        <p:spPr>
          <a:xfrm>
            <a:off x="1787683" y="1881265"/>
            <a:ext cx="5568634" cy="406983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dealer_fast.py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22</a:t>
            </a:fld>
            <a:endParaRPr lang="en-US"/>
          </a:p>
        </p:txBody>
      </p:sp>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1979580" y="5606321"/>
            <a:ext cx="2967175" cy="217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A6D186-B7B3-819E-29D9-D7B4306BD2C3}"/>
              </a:ext>
            </a:extLst>
          </p:cNvPr>
          <p:cNvSpPr txBox="1"/>
          <p:nvPr/>
        </p:nvSpPr>
        <p:spPr>
          <a:xfrm>
            <a:off x="7540054" y="4048723"/>
            <a:ext cx="1304144" cy="584775"/>
          </a:xfrm>
          <a:prstGeom prst="rect">
            <a:avLst/>
          </a:prstGeom>
          <a:noFill/>
        </p:spPr>
        <p:txBody>
          <a:bodyPr wrap="square" rtlCol="0">
            <a:spAutoFit/>
          </a:bodyPr>
          <a:lstStyle/>
          <a:p>
            <a:pPr algn="ctr"/>
            <a:r>
              <a:rPr lang="en-US" sz="3200" b="1" dirty="0">
                <a:solidFill>
                  <a:srgbClr val="00B050"/>
                </a:solidFill>
                <a:sym typeface="Wingdings" panose="05000000000000000000" pitchFamily="2" charset="2"/>
              </a:rPr>
              <a:t></a:t>
            </a:r>
            <a:endParaRPr lang="en-US" sz="3200" b="1" dirty="0">
              <a:solidFill>
                <a:srgbClr val="00B050"/>
              </a:solidFill>
            </a:endParaRPr>
          </a:p>
        </p:txBody>
      </p:sp>
    </p:spTree>
    <p:extLst>
      <p:ext uri="{BB962C8B-B14F-4D97-AF65-F5344CB8AC3E}">
        <p14:creationId xmlns:p14="http://schemas.microsoft.com/office/powerpoint/2010/main" val="303094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02E7564-FBA8-19D1-B44E-3B2CE3BC0304}"/>
              </a:ext>
            </a:extLst>
          </p:cNvPr>
          <p:cNvGrpSpPr/>
          <p:nvPr/>
        </p:nvGrpSpPr>
        <p:grpSpPr>
          <a:xfrm>
            <a:off x="4572000" y="1468581"/>
            <a:ext cx="4267066" cy="2971096"/>
            <a:chOff x="4572000" y="1468581"/>
            <a:chExt cx="4267066" cy="2971096"/>
          </a:xfrm>
        </p:grpSpPr>
        <p:pic>
          <p:nvPicPr>
            <p:cNvPr id="5" name="Picture 4">
              <a:extLst>
                <a:ext uri="{FF2B5EF4-FFF2-40B4-BE49-F238E27FC236}">
                  <a16:creationId xmlns:a16="http://schemas.microsoft.com/office/drawing/2014/main" id="{6C0C544F-2699-A872-78AB-AB38A25DB194}"/>
                </a:ext>
              </a:extLst>
            </p:cNvPr>
            <p:cNvPicPr>
              <a:picLocks noChangeAspect="1"/>
            </p:cNvPicPr>
            <p:nvPr/>
          </p:nvPicPr>
          <p:blipFill rotWithShape="1">
            <a:blip r:embed="rId2"/>
            <a:srcRect t="86652" r="42948" b="2242"/>
            <a:stretch/>
          </p:blipFill>
          <p:spPr>
            <a:xfrm>
              <a:off x="5117015" y="3987669"/>
              <a:ext cx="3177037" cy="452008"/>
            </a:xfrm>
            <a:prstGeom prst="rect">
              <a:avLst/>
            </a:prstGeom>
            <a:ln>
              <a:solidFill>
                <a:schemeClr val="tx1"/>
              </a:solidFill>
            </a:ln>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2C8D13E0-8D1F-0D8C-6428-7B54882239B2}"/>
                </a:ext>
              </a:extLst>
            </p:cNvPr>
            <p:cNvGrpSpPr/>
            <p:nvPr/>
          </p:nvGrpSpPr>
          <p:grpSpPr>
            <a:xfrm>
              <a:off x="4572000" y="1468581"/>
              <a:ext cx="4267066" cy="2157594"/>
              <a:chOff x="4662965" y="1685810"/>
              <a:chExt cx="4267066" cy="2157594"/>
            </a:xfrm>
          </p:grpSpPr>
          <p:sp>
            <p:nvSpPr>
              <p:cNvPr id="15" name="TextBox 14">
                <a:extLst>
                  <a:ext uri="{FF2B5EF4-FFF2-40B4-BE49-F238E27FC236}">
                    <a16:creationId xmlns:a16="http://schemas.microsoft.com/office/drawing/2014/main" id="{AEBDEF3E-F1E4-8F42-386F-40761AA65D1E}"/>
                  </a:ext>
                </a:extLst>
              </p:cNvPr>
              <p:cNvSpPr txBox="1"/>
              <p:nvPr/>
            </p:nvSpPr>
            <p:spPr>
              <a:xfrm>
                <a:off x="4682222" y="1685810"/>
                <a:ext cx="4228553" cy="369332"/>
              </a:xfrm>
              <a:prstGeom prst="rect">
                <a:avLst/>
              </a:prstGeom>
              <a:noFill/>
            </p:spPr>
            <p:txBody>
              <a:bodyPr wrap="square" rtlCol="0">
                <a:spAutoFit/>
              </a:bodyPr>
              <a:lstStyle/>
              <a:p>
                <a:pPr algn="ctr"/>
                <a:r>
                  <a:rPr lang="en-US" b="1" dirty="0">
                    <a:solidFill>
                      <a:srgbClr val="00B050"/>
                    </a:solidFill>
                  </a:rPr>
                  <a:t>dealer_fast.py</a:t>
                </a:r>
              </a:p>
            </p:txBody>
          </p:sp>
          <p:pic>
            <p:nvPicPr>
              <p:cNvPr id="22" name="Picture 21">
                <a:extLst>
                  <a:ext uri="{FF2B5EF4-FFF2-40B4-BE49-F238E27FC236}">
                    <a16:creationId xmlns:a16="http://schemas.microsoft.com/office/drawing/2014/main" id="{5DCF5B74-02EE-F82D-3A5C-E4B93F784234}"/>
                  </a:ext>
                </a:extLst>
              </p:cNvPr>
              <p:cNvPicPr>
                <a:picLocks noChangeAspect="1"/>
              </p:cNvPicPr>
              <p:nvPr/>
            </p:nvPicPr>
            <p:blipFill>
              <a:blip r:embed="rId3"/>
              <a:stretch>
                <a:fillRect/>
              </a:stretch>
            </p:blipFill>
            <p:spPr>
              <a:xfrm>
                <a:off x="4662965" y="2009539"/>
                <a:ext cx="4267066" cy="1833865"/>
              </a:xfrm>
              <a:prstGeom prst="rect">
                <a:avLst/>
              </a:prstGeom>
            </p:spPr>
          </p:pic>
        </p:grpSp>
      </p:grpSp>
      <p:grpSp>
        <p:nvGrpSpPr>
          <p:cNvPr id="24" name="Group 23">
            <a:extLst>
              <a:ext uri="{FF2B5EF4-FFF2-40B4-BE49-F238E27FC236}">
                <a16:creationId xmlns:a16="http://schemas.microsoft.com/office/drawing/2014/main" id="{BD049579-F3EE-7696-8363-6D3960FCAC87}"/>
              </a:ext>
            </a:extLst>
          </p:cNvPr>
          <p:cNvGrpSpPr/>
          <p:nvPr/>
        </p:nvGrpSpPr>
        <p:grpSpPr>
          <a:xfrm>
            <a:off x="135547" y="1452835"/>
            <a:ext cx="4228553" cy="2986842"/>
            <a:chOff x="90577" y="1452835"/>
            <a:chExt cx="4228553" cy="2986842"/>
          </a:xfrm>
        </p:grpSpPr>
        <p:pic>
          <p:nvPicPr>
            <p:cNvPr id="3" name="Picture 2">
              <a:extLst>
                <a:ext uri="{FF2B5EF4-FFF2-40B4-BE49-F238E27FC236}">
                  <a16:creationId xmlns:a16="http://schemas.microsoft.com/office/drawing/2014/main" id="{DBAAF3A8-B250-877C-EE99-FB67481FE353}"/>
                </a:ext>
              </a:extLst>
            </p:cNvPr>
            <p:cNvPicPr>
              <a:picLocks noChangeAspect="1"/>
            </p:cNvPicPr>
            <p:nvPr/>
          </p:nvPicPr>
          <p:blipFill rotWithShape="1">
            <a:blip r:embed="rId4"/>
            <a:srcRect t="88707" r="40033"/>
            <a:stretch/>
          </p:blipFill>
          <p:spPr>
            <a:xfrm>
              <a:off x="616336" y="3987670"/>
              <a:ext cx="3177037" cy="452007"/>
            </a:xfrm>
            <a:prstGeom prst="rect">
              <a:avLst/>
            </a:prstGeom>
            <a:ln>
              <a:solidFill>
                <a:schemeClr val="tx1"/>
              </a:solidFill>
            </a:ln>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ABD467FA-B372-96FA-E1EA-D6E46AE56C2D}"/>
                </a:ext>
              </a:extLst>
            </p:cNvPr>
            <p:cNvGrpSpPr/>
            <p:nvPr/>
          </p:nvGrpSpPr>
          <p:grpSpPr>
            <a:xfrm>
              <a:off x="90577" y="1452835"/>
              <a:ext cx="4228553" cy="2314726"/>
              <a:chOff x="4701478" y="1685810"/>
              <a:chExt cx="4228553" cy="2314726"/>
            </a:xfrm>
          </p:grpSpPr>
          <p:sp>
            <p:nvSpPr>
              <p:cNvPr id="13" name="TextBox 12">
                <a:extLst>
                  <a:ext uri="{FF2B5EF4-FFF2-40B4-BE49-F238E27FC236}">
                    <a16:creationId xmlns:a16="http://schemas.microsoft.com/office/drawing/2014/main" id="{2C0C0434-B06F-5565-80E4-903A0706A026}"/>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pic>
            <p:nvPicPr>
              <p:cNvPr id="21" name="Picture 20">
                <a:extLst>
                  <a:ext uri="{FF2B5EF4-FFF2-40B4-BE49-F238E27FC236}">
                    <a16:creationId xmlns:a16="http://schemas.microsoft.com/office/drawing/2014/main" id="{FE8B4013-8CAA-C109-4611-442A50A9154A}"/>
                  </a:ext>
                </a:extLst>
              </p:cNvPr>
              <p:cNvPicPr>
                <a:picLocks noChangeAspect="1"/>
              </p:cNvPicPr>
              <p:nvPr/>
            </p:nvPicPr>
            <p:blipFill>
              <a:blip r:embed="rId5"/>
              <a:stretch>
                <a:fillRect/>
              </a:stretch>
            </p:blipFill>
            <p:spPr>
              <a:xfrm>
                <a:off x="4851473" y="2055142"/>
                <a:ext cx="3928562" cy="1945394"/>
              </a:xfrm>
              <a:prstGeom prst="rect">
                <a:avLst/>
              </a:prstGeom>
              <a:ln>
                <a:solidFill>
                  <a:schemeClr val="tx1"/>
                </a:solidFill>
              </a:ln>
              <a:effectLst>
                <a:outerShdw blurRad="50800" dist="38100" dir="2700000" algn="tl" rotWithShape="0">
                  <a:prstClr val="black">
                    <a:alpha val="40000"/>
                  </a:prstClr>
                </a:outerShdw>
              </a:effectLst>
            </p:spPr>
          </p:pic>
        </p:grpSp>
      </p:gr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Slow vs. Fast Card Dealer</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12" name="TextBox 11">
            <a:extLst>
              <a:ext uri="{FF2B5EF4-FFF2-40B4-BE49-F238E27FC236}">
                <a16:creationId xmlns:a16="http://schemas.microsoft.com/office/drawing/2014/main" id="{F874C44C-7AC2-91E6-E773-93C6C1F7CE39}"/>
              </a:ext>
            </a:extLst>
          </p:cNvPr>
          <p:cNvSpPr txBox="1"/>
          <p:nvPr/>
        </p:nvSpPr>
        <p:spPr>
          <a:xfrm>
            <a:off x="4793178" y="4751805"/>
            <a:ext cx="3824710" cy="1569660"/>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r>
              <a:rPr lang="en-US" sz="2400" dirty="0"/>
              <a:t>Fewer lines of code</a:t>
            </a:r>
          </a:p>
          <a:p>
            <a:pPr marL="285750" indent="-285750">
              <a:buFont typeface="Arial" panose="020B0604020202020204" pitchFamily="34" charset="0"/>
              <a:buChar char="•"/>
            </a:pPr>
            <a:r>
              <a:rPr lang="en-US" sz="2400" dirty="0"/>
              <a:t>No helper list needed</a:t>
            </a:r>
          </a:p>
          <a:p>
            <a:pPr marL="285750" indent="-285750">
              <a:buFont typeface="Arial" panose="020B0604020202020204" pitchFamily="34" charset="0"/>
              <a:buChar char="•"/>
            </a:pPr>
            <a:r>
              <a:rPr lang="en-US" sz="2400" dirty="0"/>
              <a:t>~4X faster</a:t>
            </a:r>
          </a:p>
          <a:p>
            <a:pPr marL="285750" indent="-285750">
              <a:buFont typeface="Arial" panose="020B0604020202020204" pitchFamily="34" charset="0"/>
              <a:buChar char="•"/>
            </a:pPr>
            <a:r>
              <a:rPr lang="en-US" sz="2400" dirty="0"/>
              <a:t>Discovered by a 7</a:t>
            </a:r>
            <a:r>
              <a:rPr lang="en-US" sz="2400" baseline="30000" dirty="0"/>
              <a:t>th</a:t>
            </a:r>
            <a:r>
              <a:rPr lang="en-US" sz="2400" dirty="0"/>
              <a:t> grader</a:t>
            </a:r>
          </a:p>
        </p:txBody>
      </p:sp>
      <p:sp>
        <p:nvSpPr>
          <p:cNvPr id="26" name="Rectangle 25">
            <a:extLst>
              <a:ext uri="{FF2B5EF4-FFF2-40B4-BE49-F238E27FC236}">
                <a16:creationId xmlns:a16="http://schemas.microsoft.com/office/drawing/2014/main" id="{4D1BEF4A-7EAB-660D-94F2-3D4E17036675}"/>
              </a:ext>
            </a:extLst>
          </p:cNvPr>
          <p:cNvSpPr/>
          <p:nvPr/>
        </p:nvSpPr>
        <p:spPr>
          <a:xfrm>
            <a:off x="3125888" y="4161322"/>
            <a:ext cx="621654" cy="217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C0F064-B846-7F3B-F1EF-B265D71FF273}"/>
              </a:ext>
            </a:extLst>
          </p:cNvPr>
          <p:cNvSpPr/>
          <p:nvPr/>
        </p:nvSpPr>
        <p:spPr>
          <a:xfrm>
            <a:off x="7593332" y="4161322"/>
            <a:ext cx="621654" cy="2173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7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arn(inVertic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Computing is a </a:t>
            </a:r>
            <a:r>
              <a:rPr lang="en-US" sz="3200" b="1" dirty="0">
                <a:solidFill>
                  <a:srgbClr val="0070C0"/>
                </a:solidFill>
                <a:latin typeface="+mn-lt"/>
              </a:rPr>
              <a:t>New</a:t>
            </a:r>
            <a:r>
              <a:rPr lang="en-US" sz="3200" dirty="0">
                <a:latin typeface="+mn-lt"/>
              </a:rPr>
              <a:t> Science</a:t>
            </a:r>
          </a:p>
        </p:txBody>
      </p:sp>
      <p:sp>
        <p:nvSpPr>
          <p:cNvPr id="3" name="Content Placeholder 2"/>
          <p:cNvSpPr>
            <a:spLocks noGrp="1"/>
          </p:cNvSpPr>
          <p:nvPr>
            <p:ph idx="1"/>
          </p:nvPr>
        </p:nvSpPr>
        <p:spPr>
          <a:xfrm>
            <a:off x="628650" y="1825624"/>
            <a:ext cx="7886700" cy="4667249"/>
          </a:xfrm>
        </p:spPr>
        <p:txBody>
          <a:bodyPr>
            <a:noAutofit/>
          </a:bodyPr>
          <a:lstStyle/>
          <a:p>
            <a:pPr>
              <a:spcBef>
                <a:spcPts val="0"/>
              </a:spcBef>
              <a:spcAft>
                <a:spcPts val="1200"/>
              </a:spcAft>
            </a:pPr>
            <a:r>
              <a:rPr lang="en-US" sz="2400" dirty="0"/>
              <a:t>The </a:t>
            </a:r>
            <a:r>
              <a:rPr lang="en-US" sz="2400" u="sng" dirty="0"/>
              <a:t>best</a:t>
            </a:r>
            <a:r>
              <a:rPr lang="en-US" sz="2400" dirty="0"/>
              <a:t> algorithms are the ones that leave you scratching your head thinking “</a:t>
            </a:r>
            <a:r>
              <a:rPr lang="en-US" sz="2400" b="1" dirty="0"/>
              <a:t>…that was so obvious – why didn’t I think of that?</a:t>
            </a:r>
            <a:r>
              <a:rPr lang="en-US" sz="2400" dirty="0"/>
              <a:t>”</a:t>
            </a:r>
          </a:p>
          <a:p>
            <a:pPr lvl="1">
              <a:spcBef>
                <a:spcPts val="0"/>
              </a:spcBef>
              <a:spcAft>
                <a:spcPts val="1200"/>
              </a:spcAft>
            </a:pPr>
            <a:r>
              <a:rPr lang="en-US" sz="2000" dirty="0"/>
              <a:t>They are often </a:t>
            </a:r>
            <a:r>
              <a:rPr lang="en-US" sz="2000" b="1" dirty="0">
                <a:solidFill>
                  <a:srgbClr val="FF0000"/>
                </a:solidFill>
              </a:rPr>
              <a:t>the shortest </a:t>
            </a:r>
            <a:r>
              <a:rPr lang="en-US" sz="2000" dirty="0"/>
              <a:t>algorithms in terms of source code length (but not always)</a:t>
            </a:r>
          </a:p>
          <a:p>
            <a:pPr lvl="1">
              <a:spcBef>
                <a:spcPts val="0"/>
              </a:spcBef>
              <a:spcAft>
                <a:spcPts val="1200"/>
              </a:spcAft>
            </a:pPr>
            <a:r>
              <a:rPr lang="en-US" sz="2000" dirty="0"/>
              <a:t>They are also normally </a:t>
            </a:r>
            <a:r>
              <a:rPr lang="en-US" sz="2000" b="1" dirty="0">
                <a:solidFill>
                  <a:srgbClr val="FF0000"/>
                </a:solidFill>
              </a:rPr>
              <a:t>the fastest </a:t>
            </a:r>
            <a:r>
              <a:rPr lang="en-US" sz="2000" dirty="0"/>
              <a:t>algorithms to execute</a:t>
            </a:r>
          </a:p>
          <a:p>
            <a:pPr>
              <a:spcBef>
                <a:spcPts val="0"/>
              </a:spcBef>
              <a:spcAft>
                <a:spcPts val="1200"/>
              </a:spcAft>
            </a:pPr>
            <a:r>
              <a:rPr lang="en-US" sz="2400" dirty="0"/>
              <a:t>For many algorithms, we have yet to discover the provably </a:t>
            </a:r>
            <a:r>
              <a:rPr lang="en-US" sz="2400" dirty="0">
                <a:solidFill>
                  <a:srgbClr val="00B050"/>
                </a:solidFill>
              </a:rPr>
              <a:t>optimal</a:t>
            </a:r>
            <a:r>
              <a:rPr lang="en-US" sz="2400" dirty="0"/>
              <a:t> approach – there is still so much unknown</a:t>
            </a:r>
          </a:p>
          <a:p>
            <a:pPr>
              <a:spcBef>
                <a:spcPts val="0"/>
              </a:spcBef>
              <a:spcAft>
                <a:spcPts val="1200"/>
              </a:spcAft>
            </a:pPr>
            <a:r>
              <a:rPr lang="en-US" sz="2400" dirty="0"/>
              <a:t>Even students taking an initial computer science course can get a flash of inspiration and see something in a new way!</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27304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3" name="Content Placeholder 2"/>
          <p:cNvSpPr>
            <a:spLocks noGrp="1"/>
          </p:cNvSpPr>
          <p:nvPr>
            <p:ph idx="1"/>
          </p:nvPr>
        </p:nvSpPr>
        <p:spPr>
          <a:xfrm>
            <a:off x="628650" y="1557106"/>
            <a:ext cx="8073648" cy="4642215"/>
          </a:xfrm>
        </p:spPr>
        <p:txBody>
          <a:bodyPr>
            <a:noAutofit/>
          </a:bodyPr>
          <a:lstStyle/>
          <a:p>
            <a:pPr>
              <a:spcBef>
                <a:spcPts val="0"/>
              </a:spcBef>
              <a:spcAft>
                <a:spcPts val="1200"/>
              </a:spcAft>
            </a:pPr>
            <a:r>
              <a:rPr lang="en-US" sz="2400" dirty="0"/>
              <a:t>Scientific computing often involves analyzing large data sets or running large-scale simulations</a:t>
            </a:r>
          </a:p>
          <a:p>
            <a:pPr>
              <a:spcBef>
                <a:spcPts val="0"/>
              </a:spcBef>
              <a:spcAft>
                <a:spcPts val="1200"/>
              </a:spcAft>
            </a:pPr>
            <a:r>
              <a:rPr lang="en-US" sz="2400" dirty="0"/>
              <a:t>It is essential to have code that runs as fast as possible while returning the correct results</a:t>
            </a:r>
          </a:p>
          <a:p>
            <a:pPr>
              <a:spcBef>
                <a:spcPts val="0"/>
              </a:spcBef>
              <a:spcAft>
                <a:spcPts val="1200"/>
              </a:spcAft>
            </a:pPr>
            <a:r>
              <a:rPr lang="en-US" sz="2400" dirty="0"/>
              <a:t>We measure algorithm efficiency by estimating the impact on the </a:t>
            </a:r>
            <a:r>
              <a:rPr lang="en-US" sz="2400" b="1" dirty="0">
                <a:solidFill>
                  <a:srgbClr val="FF0000"/>
                </a:solidFill>
              </a:rPr>
              <a:t>total run time </a:t>
            </a:r>
            <a:r>
              <a:rPr lang="en-US" sz="2400" dirty="0"/>
              <a:t>as the </a:t>
            </a:r>
            <a:r>
              <a:rPr lang="en-US" sz="2400" b="1" dirty="0">
                <a:solidFill>
                  <a:srgbClr val="0070C0"/>
                </a:solidFill>
              </a:rPr>
              <a:t>size of the input data increases</a:t>
            </a:r>
          </a:p>
          <a:p>
            <a:pPr>
              <a:spcBef>
                <a:spcPts val="0"/>
              </a:spcBef>
              <a:spcAft>
                <a:spcPts val="1200"/>
              </a:spcAft>
            </a:pPr>
            <a:r>
              <a:rPr lang="en-US" sz="2400" dirty="0"/>
              <a:t>We are only interested in the principal (highest exponent) term, which describes the overall “</a:t>
            </a:r>
            <a:r>
              <a:rPr lang="en-US" sz="2400" b="1" dirty="0">
                <a:solidFill>
                  <a:srgbClr val="00B050"/>
                </a:solidFill>
              </a:rPr>
              <a:t>order</a:t>
            </a:r>
            <a:r>
              <a:rPr lang="en-US" sz="2400" dirty="0"/>
              <a:t>” of the algorithm, as we are not trying to calculate the </a:t>
            </a:r>
            <a:r>
              <a:rPr lang="en-US" sz="2400" i="1" dirty="0"/>
              <a:t>exact</a:t>
            </a:r>
            <a:r>
              <a:rPr lang="en-US" sz="2400" dirty="0"/>
              <a:t> run time</a:t>
            </a:r>
          </a:p>
          <a:p>
            <a:pPr>
              <a:spcBef>
                <a:spcPts val="0"/>
              </a:spcBef>
              <a:spcAft>
                <a:spcPts val="1200"/>
              </a:spcAft>
            </a:pPr>
            <a:r>
              <a:rPr lang="en-US" sz="2400" dirty="0"/>
              <a:t>The order of an algorithm is expressed in “</a:t>
            </a:r>
            <a:r>
              <a:rPr lang="en-US" sz="2400" b="1" dirty="0"/>
              <a:t>Big O</a:t>
            </a:r>
            <a:r>
              <a:rPr lang="en-US" sz="2400" dirty="0"/>
              <a:t>” notation</a:t>
            </a:r>
          </a:p>
          <a:p>
            <a:pPr>
              <a:spcBef>
                <a:spcPts val="0"/>
              </a:spcBef>
              <a:spcAft>
                <a:spcPts val="1200"/>
              </a:spcAft>
            </a:pPr>
            <a:r>
              <a:rPr lang="en-US" sz="2400" u="sng" dirty="0"/>
              <a:t>The optimal algorithms have the smallest possible order</a:t>
            </a:r>
          </a:p>
          <a:p>
            <a:pPr>
              <a:spcBef>
                <a:spcPts val="0"/>
              </a:spcBef>
              <a:spcAft>
                <a:spcPts val="1200"/>
              </a:spcAft>
            </a:pPr>
            <a:endParaRPr lang="en-US" sz="2400" dirty="0"/>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395584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26</a:t>
            </a:fld>
            <a:endParaRPr lang="en-US" dirty="0"/>
          </a:p>
        </p:txBody>
      </p:sp>
      <p:pic>
        <p:nvPicPr>
          <p:cNvPr id="3" name="Picture 2"/>
          <p:cNvPicPr>
            <a:picLocks noChangeAspect="1"/>
          </p:cNvPicPr>
          <p:nvPr/>
        </p:nvPicPr>
        <p:blipFill>
          <a:blip r:embed="rId3"/>
          <a:stretch>
            <a:fillRect/>
          </a:stretch>
        </p:blipFill>
        <p:spPr>
          <a:xfrm>
            <a:off x="1585912" y="1468581"/>
            <a:ext cx="5972175" cy="4572000"/>
          </a:xfrm>
          <a:prstGeom prst="rect">
            <a:avLst/>
          </a:prstGeom>
        </p:spPr>
      </p:pic>
      <p:sp>
        <p:nvSpPr>
          <p:cNvPr id="4" name="TextBox 3">
            <a:extLst>
              <a:ext uri="{FF2B5EF4-FFF2-40B4-BE49-F238E27FC236}">
                <a16:creationId xmlns:a16="http://schemas.microsoft.com/office/drawing/2014/main" id="{F87CB3E1-6680-77E2-3C16-48EB34821A04}"/>
              </a:ext>
            </a:extLst>
          </p:cNvPr>
          <p:cNvSpPr txBox="1"/>
          <p:nvPr/>
        </p:nvSpPr>
        <p:spPr>
          <a:xfrm>
            <a:off x="1888018" y="5980003"/>
            <a:ext cx="1866275" cy="646331"/>
          </a:xfrm>
          <a:prstGeom prst="rect">
            <a:avLst/>
          </a:prstGeom>
          <a:solidFill>
            <a:schemeClr val="bg1"/>
          </a:solidFill>
          <a:ln w="19050">
            <a:solidFill>
              <a:srgbClr val="FF0000"/>
            </a:solidFill>
          </a:ln>
        </p:spPr>
        <p:txBody>
          <a:bodyPr wrap="square" rtlCol="0">
            <a:spAutoFit/>
          </a:bodyPr>
          <a:lstStyle/>
          <a:p>
            <a:pPr algn="ctr"/>
            <a:r>
              <a:rPr lang="en-US" dirty="0">
                <a:ln>
                  <a:solidFill>
                    <a:srgbClr val="FF0000"/>
                  </a:solidFill>
                </a:ln>
                <a:solidFill>
                  <a:srgbClr val="FF0000"/>
                </a:solidFill>
              </a:rPr>
              <a:t>n is the # of items you must process</a:t>
            </a:r>
          </a:p>
        </p:txBody>
      </p:sp>
      <p:grpSp>
        <p:nvGrpSpPr>
          <p:cNvPr id="9" name="Group 8">
            <a:extLst>
              <a:ext uri="{FF2B5EF4-FFF2-40B4-BE49-F238E27FC236}">
                <a16:creationId xmlns:a16="http://schemas.microsoft.com/office/drawing/2014/main" id="{7E3D240F-22FF-1013-0B1A-B384B84DAB41}"/>
              </a:ext>
            </a:extLst>
          </p:cNvPr>
          <p:cNvGrpSpPr/>
          <p:nvPr/>
        </p:nvGrpSpPr>
        <p:grpSpPr>
          <a:xfrm>
            <a:off x="4232924" y="6118503"/>
            <a:ext cx="3132945" cy="369332"/>
            <a:chOff x="4774366" y="6138477"/>
            <a:chExt cx="3132945" cy="369332"/>
          </a:xfrm>
        </p:grpSpPr>
        <p:sp>
          <p:nvSpPr>
            <p:cNvPr id="5" name="TextBox 4">
              <a:extLst>
                <a:ext uri="{FF2B5EF4-FFF2-40B4-BE49-F238E27FC236}">
                  <a16:creationId xmlns:a16="http://schemas.microsoft.com/office/drawing/2014/main" id="{5F8C6498-736A-2FC4-BF2B-C1AA27372ACA}"/>
                </a:ext>
              </a:extLst>
            </p:cNvPr>
            <p:cNvSpPr txBox="1"/>
            <p:nvPr/>
          </p:nvSpPr>
          <p:spPr>
            <a:xfrm>
              <a:off x="4774366" y="6138477"/>
              <a:ext cx="2304035" cy="369332"/>
            </a:xfrm>
            <a:prstGeom prst="rect">
              <a:avLst/>
            </a:prstGeom>
            <a:noFill/>
          </p:spPr>
          <p:txBody>
            <a:bodyPr wrap="square" rtlCol="0">
              <a:spAutoFit/>
            </a:bodyPr>
            <a:lstStyle/>
            <a:p>
              <a:pPr algn="r"/>
              <a:r>
                <a:rPr lang="en-US" b="1" dirty="0">
                  <a:solidFill>
                    <a:srgbClr val="FF0000"/>
                  </a:solidFill>
                </a:rPr>
                <a:t>increasing n # of items</a:t>
              </a:r>
            </a:p>
          </p:txBody>
        </p:sp>
        <p:cxnSp>
          <p:nvCxnSpPr>
            <p:cNvPr id="8" name="Straight Arrow Connector 7">
              <a:extLst>
                <a:ext uri="{FF2B5EF4-FFF2-40B4-BE49-F238E27FC236}">
                  <a16:creationId xmlns:a16="http://schemas.microsoft.com/office/drawing/2014/main" id="{6BDCC916-4A78-348C-6745-45EEE0152B7D}"/>
                </a:ext>
              </a:extLst>
            </p:cNvPr>
            <p:cNvCxnSpPr>
              <a:stCxn id="5" idx="3"/>
            </p:cNvCxnSpPr>
            <p:nvPr/>
          </p:nvCxnSpPr>
          <p:spPr>
            <a:xfrm>
              <a:off x="7078401" y="6323143"/>
              <a:ext cx="82891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778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27</a:t>
            </a:fld>
            <a:endParaRPr lang="en-US" dirty="0"/>
          </a:p>
        </p:txBody>
      </p:sp>
      <p:pic>
        <p:nvPicPr>
          <p:cNvPr id="7" name="Picture 6"/>
          <p:cNvPicPr>
            <a:picLocks noChangeAspect="1"/>
          </p:cNvPicPr>
          <p:nvPr/>
        </p:nvPicPr>
        <p:blipFill>
          <a:blip r:embed="rId3"/>
          <a:stretch>
            <a:fillRect/>
          </a:stretch>
        </p:blipFill>
        <p:spPr>
          <a:xfrm>
            <a:off x="540635" y="1651122"/>
            <a:ext cx="8062730" cy="4052253"/>
          </a:xfrm>
          <a:prstGeom prst="rect">
            <a:avLst/>
          </a:prstGeom>
          <a:ln>
            <a:solidFill>
              <a:schemeClr val="tx1"/>
            </a:solidFill>
          </a:ln>
        </p:spPr>
      </p:pic>
    </p:spTree>
    <p:extLst>
      <p:ext uri="{BB962C8B-B14F-4D97-AF65-F5344CB8AC3E}">
        <p14:creationId xmlns:p14="http://schemas.microsoft.com/office/powerpoint/2010/main" val="3146379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Prime Racer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Write a program to generate a list of </a:t>
            </a:r>
            <a:r>
              <a:rPr lang="en-US" sz="2400" b="1" dirty="0"/>
              <a:t>100,000</a:t>
            </a:r>
            <a:r>
              <a:rPr lang="en-US" sz="2400" dirty="0"/>
              <a:t> random </a:t>
            </a:r>
            <a:r>
              <a:rPr lang="en-US" sz="2400" b="1" dirty="0">
                <a:solidFill>
                  <a:srgbClr val="7030A0"/>
                </a:solidFill>
              </a:rPr>
              <a:t>integers</a:t>
            </a:r>
            <a:r>
              <a:rPr lang="en-US" sz="2400" dirty="0"/>
              <a:t> in the range [1,000, 10,000]</a:t>
            </a:r>
          </a:p>
          <a:p>
            <a:pPr>
              <a:spcBef>
                <a:spcPts val="0"/>
              </a:spcBef>
              <a:spcAft>
                <a:spcPts val="1200"/>
              </a:spcAft>
            </a:pPr>
            <a:r>
              <a:rPr lang="en-US" sz="2400" dirty="0"/>
              <a:t>Count the number of </a:t>
            </a:r>
            <a:r>
              <a:rPr lang="en-US" sz="2400" b="1" dirty="0">
                <a:solidFill>
                  <a:srgbClr val="FF0000"/>
                </a:solidFill>
              </a:rPr>
              <a:t>prime</a:t>
            </a:r>
            <a:r>
              <a:rPr lang="en-US" sz="2400" dirty="0"/>
              <a:t> numbers within that list</a:t>
            </a:r>
          </a:p>
          <a:p>
            <a:pPr>
              <a:spcBef>
                <a:spcPts val="0"/>
              </a:spcBef>
              <a:spcAft>
                <a:spcPts val="1200"/>
              </a:spcAft>
            </a:pPr>
            <a:r>
              <a:rPr lang="en-US" sz="2400" dirty="0"/>
              <a:t>Use the </a:t>
            </a:r>
            <a:r>
              <a:rPr lang="en-US" sz="2400" b="1" dirty="0">
                <a:solidFill>
                  <a:srgbClr val="0070C0"/>
                </a:solidFill>
              </a:rPr>
              <a:t>time.process_time()</a:t>
            </a:r>
            <a:r>
              <a:rPr lang="en-US" sz="2400" dirty="0"/>
              <a:t> function to instrument your code and measure the total run time in seconds</a:t>
            </a:r>
          </a:p>
          <a:p>
            <a:pPr>
              <a:spcBef>
                <a:spcPts val="0"/>
              </a:spcBef>
              <a:spcAft>
                <a:spcPts val="1200"/>
              </a:spcAft>
            </a:pPr>
            <a:r>
              <a:rPr lang="en-US" sz="2400" dirty="0"/>
              <a:t>As we make changes to the algorithm, we will compare the run time between each version to prove that our improvements have indeed improved the code efficiency</a:t>
            </a:r>
          </a:p>
          <a:p>
            <a:pPr>
              <a:spcBef>
                <a:spcPts val="0"/>
              </a:spcBef>
              <a:spcAft>
                <a:spcPts val="1200"/>
              </a:spcAft>
            </a:pPr>
            <a:r>
              <a:rPr lang="en-US" sz="2400" dirty="0"/>
              <a:t>However, as we further optimize the program, we must continue to ensure it is still emitting the </a:t>
            </a:r>
            <a:r>
              <a:rPr lang="en-US" sz="2400" b="1" dirty="0">
                <a:solidFill>
                  <a:srgbClr val="00B050"/>
                </a:solidFill>
              </a:rPr>
              <a:t>correct</a:t>
            </a:r>
            <a:r>
              <a:rPr lang="en-US" sz="2400" dirty="0"/>
              <a:t> and </a:t>
            </a:r>
            <a:r>
              <a:rPr lang="en-US" sz="2400" b="1" dirty="0"/>
              <a:t>consistent</a:t>
            </a:r>
            <a:r>
              <a:rPr lang="en-US" sz="2400" dirty="0"/>
              <a:t> output</a:t>
            </a:r>
          </a:p>
        </p:txBody>
      </p:sp>
      <p:sp>
        <p:nvSpPr>
          <p:cNvPr id="6" name="Slide Number Placeholder 5"/>
          <p:cNvSpPr>
            <a:spLocks noGrp="1"/>
          </p:cNvSpPr>
          <p:nvPr>
            <p:ph type="sldNum" sz="quarter" idx="12"/>
          </p:nvPr>
        </p:nvSpPr>
        <p:spPr/>
        <p:txBody>
          <a:bodyPr/>
          <a:lstStyle/>
          <a:p>
            <a:fld id="{650AD656-6FF9-465D-B7B0-1CD0DD39CD23}" type="slidenum">
              <a:rPr lang="en-US" smtClean="0"/>
              <a:t>28</a:t>
            </a:fld>
            <a:endParaRPr lang="en-US" dirty="0"/>
          </a:p>
        </p:txBody>
      </p:sp>
    </p:spTree>
    <p:extLst>
      <p:ext uri="{BB962C8B-B14F-4D97-AF65-F5344CB8AC3E}">
        <p14:creationId xmlns:p14="http://schemas.microsoft.com/office/powerpoint/2010/main" val="159241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41BD-09EB-CACB-EE25-AA270F669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D0E42-B7B0-AD33-89EA-7D7CD174B16F}"/>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prime_racer1.py</a:t>
            </a:r>
          </a:p>
        </p:txBody>
      </p:sp>
      <p:sp>
        <p:nvSpPr>
          <p:cNvPr id="4" name="Slide Number Placeholder 3">
            <a:extLst>
              <a:ext uri="{FF2B5EF4-FFF2-40B4-BE49-F238E27FC236}">
                <a16:creationId xmlns:a16="http://schemas.microsoft.com/office/drawing/2014/main" id="{28A019AC-80A0-4CD2-E0F9-16792B976E89}"/>
              </a:ext>
            </a:extLst>
          </p:cNvPr>
          <p:cNvSpPr>
            <a:spLocks noGrp="1"/>
          </p:cNvSpPr>
          <p:nvPr>
            <p:ph type="sldNum" sz="quarter" idx="12"/>
          </p:nvPr>
        </p:nvSpPr>
        <p:spPr/>
        <p:txBody>
          <a:bodyPr/>
          <a:lstStyle/>
          <a:p>
            <a:fld id="{650AD656-6FF9-465D-B7B0-1CD0DD39CD23}" type="slidenum">
              <a:rPr lang="en-US" smtClean="0"/>
              <a:pPr/>
              <a:t>29</a:t>
            </a:fld>
            <a:endParaRPr lang="en-US"/>
          </a:p>
        </p:txBody>
      </p:sp>
      <p:pic>
        <p:nvPicPr>
          <p:cNvPr id="37" name="Picture 36">
            <a:extLst>
              <a:ext uri="{FF2B5EF4-FFF2-40B4-BE49-F238E27FC236}">
                <a16:creationId xmlns:a16="http://schemas.microsoft.com/office/drawing/2014/main" id="{E97F0DBD-24EA-809A-B1D7-7B095883B50F}"/>
              </a:ext>
            </a:extLst>
          </p:cNvPr>
          <p:cNvPicPr>
            <a:picLocks noChangeAspect="1"/>
          </p:cNvPicPr>
          <p:nvPr/>
        </p:nvPicPr>
        <p:blipFill>
          <a:blip r:embed="rId2"/>
          <a:stretch>
            <a:fillRect/>
          </a:stretch>
        </p:blipFill>
        <p:spPr>
          <a:xfrm>
            <a:off x="2233787" y="1635710"/>
            <a:ext cx="4676426" cy="5027557"/>
          </a:xfrm>
          <a:prstGeom prst="rect">
            <a:avLst/>
          </a:prstGeom>
        </p:spPr>
      </p:pic>
      <p:grpSp>
        <p:nvGrpSpPr>
          <p:cNvPr id="38" name="Group 37">
            <a:extLst>
              <a:ext uri="{FF2B5EF4-FFF2-40B4-BE49-F238E27FC236}">
                <a16:creationId xmlns:a16="http://schemas.microsoft.com/office/drawing/2014/main" id="{C4586348-DD79-B0BE-F14A-B4F87B9EB022}"/>
              </a:ext>
            </a:extLst>
          </p:cNvPr>
          <p:cNvGrpSpPr/>
          <p:nvPr/>
        </p:nvGrpSpPr>
        <p:grpSpPr>
          <a:xfrm>
            <a:off x="4024430" y="3646631"/>
            <a:ext cx="1076632" cy="369332"/>
            <a:chOff x="4968362" y="2079211"/>
            <a:chExt cx="1076632" cy="369332"/>
          </a:xfrm>
        </p:grpSpPr>
        <p:cxnSp>
          <p:nvCxnSpPr>
            <p:cNvPr id="39" name="Straight Arrow Connector 38">
              <a:extLst>
                <a:ext uri="{FF2B5EF4-FFF2-40B4-BE49-F238E27FC236}">
                  <a16:creationId xmlns:a16="http://schemas.microsoft.com/office/drawing/2014/main" id="{FD5D2BC8-6FC6-447D-D9EF-8D336F2AC2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7E88A8-7C93-FAC3-CEE0-AB33C50201F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4D170DE2-CC0F-E7E3-2D70-27F66487A575}"/>
              </a:ext>
            </a:extLst>
          </p:cNvPr>
          <p:cNvGrpSpPr/>
          <p:nvPr/>
        </p:nvGrpSpPr>
        <p:grpSpPr>
          <a:xfrm>
            <a:off x="3751644" y="3825516"/>
            <a:ext cx="1076632" cy="369332"/>
            <a:chOff x="4704120" y="2356972"/>
            <a:chExt cx="1076632" cy="369332"/>
          </a:xfrm>
        </p:grpSpPr>
        <p:cxnSp>
          <p:nvCxnSpPr>
            <p:cNvPr id="42" name="Straight Arrow Connector 41">
              <a:extLst>
                <a:ext uri="{FF2B5EF4-FFF2-40B4-BE49-F238E27FC236}">
                  <a16:creationId xmlns:a16="http://schemas.microsoft.com/office/drawing/2014/main" id="{424E67A0-7B08-CF51-3865-099E92F6E3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6FB02CD-5E71-281B-CCBF-9E1A1AC282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99D4E13-2D71-2C2C-E8CB-0C603C54E6AD}"/>
              </a:ext>
            </a:extLst>
          </p:cNvPr>
          <p:cNvGrpSpPr/>
          <p:nvPr/>
        </p:nvGrpSpPr>
        <p:grpSpPr>
          <a:xfrm>
            <a:off x="5155012" y="4217482"/>
            <a:ext cx="1068643" cy="369332"/>
            <a:chOff x="3647644" y="4910075"/>
            <a:chExt cx="1068643" cy="369332"/>
          </a:xfrm>
        </p:grpSpPr>
        <p:sp>
          <p:nvSpPr>
            <p:cNvPr id="45" name="TextBox 44">
              <a:extLst>
                <a:ext uri="{FF2B5EF4-FFF2-40B4-BE49-F238E27FC236}">
                  <a16:creationId xmlns:a16="http://schemas.microsoft.com/office/drawing/2014/main" id="{B9F05269-E1F3-9F6A-D664-7925A53C6F8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2DD8ED7D-AB18-EE95-DB92-CF10B4783FD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6E8FF5-2F3F-5DC0-BB14-190579EA3B62}"/>
              </a:ext>
            </a:extLst>
          </p:cNvPr>
          <p:cNvGrpSpPr/>
          <p:nvPr/>
        </p:nvGrpSpPr>
        <p:grpSpPr>
          <a:xfrm>
            <a:off x="4562735" y="4424819"/>
            <a:ext cx="1064340" cy="369332"/>
            <a:chOff x="3647644" y="5421073"/>
            <a:chExt cx="1064340" cy="369332"/>
          </a:xfrm>
        </p:grpSpPr>
        <p:sp>
          <p:nvSpPr>
            <p:cNvPr id="48" name="TextBox 47">
              <a:extLst>
                <a:ext uri="{FF2B5EF4-FFF2-40B4-BE49-F238E27FC236}">
                  <a16:creationId xmlns:a16="http://schemas.microsoft.com/office/drawing/2014/main" id="{3E5D1F55-0763-33B9-DAA3-BBFEC394953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094A4372-14A6-0BEC-00EC-C76A1A851C6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73736850-3CE6-F360-FB29-3D0A583B5522}"/>
              </a:ext>
            </a:extLst>
          </p:cNvPr>
          <p:cNvGrpSpPr/>
          <p:nvPr/>
        </p:nvGrpSpPr>
        <p:grpSpPr>
          <a:xfrm>
            <a:off x="5538616" y="4609485"/>
            <a:ext cx="1068643" cy="369332"/>
            <a:chOff x="3647644" y="5359159"/>
            <a:chExt cx="1068643" cy="369332"/>
          </a:xfrm>
        </p:grpSpPr>
        <p:sp>
          <p:nvSpPr>
            <p:cNvPr id="51" name="TextBox 50">
              <a:extLst>
                <a:ext uri="{FF2B5EF4-FFF2-40B4-BE49-F238E27FC236}">
                  <a16:creationId xmlns:a16="http://schemas.microsoft.com/office/drawing/2014/main" id="{FA7052BA-9C85-84D3-0C63-61F867681D7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D4C5A180-ED14-83EF-89F9-0B2063F8915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D006ECCE-962E-C801-A3E0-0C3CE48587F9}"/>
              </a:ext>
            </a:extLst>
          </p:cNvPr>
          <p:cNvGrpSpPr/>
          <p:nvPr/>
        </p:nvGrpSpPr>
        <p:grpSpPr>
          <a:xfrm>
            <a:off x="6817444" y="2871704"/>
            <a:ext cx="1076632" cy="369332"/>
            <a:chOff x="2157212" y="5356391"/>
            <a:chExt cx="1076632" cy="369332"/>
          </a:xfrm>
        </p:grpSpPr>
        <p:sp>
          <p:nvSpPr>
            <p:cNvPr id="54" name="TextBox 53">
              <a:extLst>
                <a:ext uri="{FF2B5EF4-FFF2-40B4-BE49-F238E27FC236}">
                  <a16:creationId xmlns:a16="http://schemas.microsoft.com/office/drawing/2014/main" id="{459D075F-1999-94E6-1ED8-B610BEEDE55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58D262EA-D3BB-68B0-F5EF-D84CC43C94A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50DC997-B7F3-03FD-F50D-6CBCEEFAFF10}"/>
              </a:ext>
            </a:extLst>
          </p:cNvPr>
          <p:cNvGrpSpPr/>
          <p:nvPr/>
        </p:nvGrpSpPr>
        <p:grpSpPr>
          <a:xfrm>
            <a:off x="4446444" y="4989739"/>
            <a:ext cx="1076632" cy="369332"/>
            <a:chOff x="2157212" y="5356391"/>
            <a:chExt cx="1076632" cy="369332"/>
          </a:xfrm>
        </p:grpSpPr>
        <p:sp>
          <p:nvSpPr>
            <p:cNvPr id="57" name="TextBox 56">
              <a:extLst>
                <a:ext uri="{FF2B5EF4-FFF2-40B4-BE49-F238E27FC236}">
                  <a16:creationId xmlns:a16="http://schemas.microsoft.com/office/drawing/2014/main" id="{DB99D728-81C8-19EA-B413-7A2CB00DEBE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981E9D7C-BCCC-5045-70C4-7916E6E122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1E3482F-C485-EC88-99C6-E73953884876}"/>
              </a:ext>
            </a:extLst>
          </p:cNvPr>
          <p:cNvGrpSpPr/>
          <p:nvPr/>
        </p:nvGrpSpPr>
        <p:grpSpPr>
          <a:xfrm>
            <a:off x="6463961" y="5168272"/>
            <a:ext cx="1076632" cy="369332"/>
            <a:chOff x="2157212" y="5356391"/>
            <a:chExt cx="1076632" cy="369332"/>
          </a:xfrm>
        </p:grpSpPr>
        <p:sp>
          <p:nvSpPr>
            <p:cNvPr id="60" name="TextBox 59">
              <a:extLst>
                <a:ext uri="{FF2B5EF4-FFF2-40B4-BE49-F238E27FC236}">
                  <a16:creationId xmlns:a16="http://schemas.microsoft.com/office/drawing/2014/main" id="{40E17D16-ED3F-732B-C762-B29055A0AE1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20D9A1BA-E3E7-EEE4-8263-B4E38344848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D0F25F2-95AA-240A-721F-485C867B4C67}"/>
              </a:ext>
            </a:extLst>
          </p:cNvPr>
          <p:cNvGrpSpPr/>
          <p:nvPr/>
        </p:nvGrpSpPr>
        <p:grpSpPr>
          <a:xfrm>
            <a:off x="4175570" y="4801739"/>
            <a:ext cx="1076632" cy="369332"/>
            <a:chOff x="2157212" y="5356391"/>
            <a:chExt cx="1076632" cy="369332"/>
          </a:xfrm>
        </p:grpSpPr>
        <p:sp>
          <p:nvSpPr>
            <p:cNvPr id="63" name="TextBox 62">
              <a:extLst>
                <a:ext uri="{FF2B5EF4-FFF2-40B4-BE49-F238E27FC236}">
                  <a16:creationId xmlns:a16="http://schemas.microsoft.com/office/drawing/2014/main" id="{D1CCF010-0737-74A8-6A54-C6CC008EBB1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DD86EE1D-7D91-BDAF-F20D-07F0630E8A7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F724A98-2078-DC01-9CCC-EA4B8C84EAF4}"/>
              </a:ext>
            </a:extLst>
          </p:cNvPr>
          <p:cNvGrpSpPr/>
          <p:nvPr/>
        </p:nvGrpSpPr>
        <p:grpSpPr>
          <a:xfrm>
            <a:off x="6636149" y="5577645"/>
            <a:ext cx="1076632" cy="369332"/>
            <a:chOff x="2157212" y="5356391"/>
            <a:chExt cx="1076632" cy="369332"/>
          </a:xfrm>
        </p:grpSpPr>
        <p:sp>
          <p:nvSpPr>
            <p:cNvPr id="66" name="TextBox 65">
              <a:extLst>
                <a:ext uri="{FF2B5EF4-FFF2-40B4-BE49-F238E27FC236}">
                  <a16:creationId xmlns:a16="http://schemas.microsoft.com/office/drawing/2014/main" id="{4728DEAD-843D-1BFC-61C2-4563A0C3FFF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5036CCD8-DEC1-3CE7-EF8E-7CA9FBCB373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49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righ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righ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righ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right)">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right)">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righ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right)">
                                      <p:cBhvr>
                                        <p:cTn id="5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8" name="Picture 7"/>
          <p:cNvPicPr>
            <a:picLocks noChangeAspect="1"/>
          </p:cNvPicPr>
          <p:nvPr/>
        </p:nvPicPr>
        <p:blipFill>
          <a:blip r:embed="rId2"/>
          <a:stretch>
            <a:fillRect/>
          </a:stretch>
        </p:blipFill>
        <p:spPr>
          <a:xfrm>
            <a:off x="5936398" y="1468581"/>
            <a:ext cx="2774089" cy="1837835"/>
          </a:xfrm>
          <a:prstGeom prst="rect">
            <a:avLst/>
          </a:prstGeom>
        </p:spPr>
      </p:pic>
      <p:sp>
        <p:nvSpPr>
          <p:cNvPr id="11" name="TextBox 10"/>
          <p:cNvSpPr txBox="1"/>
          <p:nvPr/>
        </p:nvSpPr>
        <p:spPr>
          <a:xfrm>
            <a:off x="5923744" y="4129314"/>
            <a:ext cx="2786743" cy="1569660"/>
          </a:xfrm>
          <a:prstGeom prst="rect">
            <a:avLst/>
          </a:prstGeom>
          <a:noFill/>
        </p:spPr>
        <p:txBody>
          <a:bodyPr wrap="square" rtlCol="0">
            <a:spAutoFit/>
          </a:bodyPr>
          <a:lstStyle/>
          <a:p>
            <a:pPr algn="ctr"/>
            <a:r>
              <a:rPr lang="en-US" sz="2400" dirty="0"/>
              <a:t>How can we convert  </a:t>
            </a:r>
            <a:r>
              <a:rPr lang="en-US" sz="2400" i="1" dirty="0"/>
              <a:t>to</a:t>
            </a:r>
            <a:r>
              <a:rPr lang="en-US" sz="2400" dirty="0"/>
              <a:t> &amp; </a:t>
            </a:r>
            <a:r>
              <a:rPr lang="en-US" sz="2400" i="1" dirty="0"/>
              <a:t>from</a:t>
            </a:r>
            <a:r>
              <a:rPr lang="en-US" sz="2400" dirty="0"/>
              <a:t> a </a:t>
            </a:r>
            <a:r>
              <a:rPr lang="en-US" sz="2400" b="1" dirty="0">
                <a:solidFill>
                  <a:srgbClr val="0070C0"/>
                </a:solidFill>
              </a:rPr>
              <a:t>card #</a:t>
            </a:r>
            <a:r>
              <a:rPr lang="en-US" sz="2400" dirty="0"/>
              <a:t> and a specific </a:t>
            </a:r>
            <a:r>
              <a:rPr lang="en-US" sz="2400" b="1" dirty="0">
                <a:solidFill>
                  <a:srgbClr val="00B050"/>
                </a:solidFill>
              </a:rPr>
              <a:t>suit</a:t>
            </a:r>
            <a:r>
              <a:rPr lang="en-US" sz="2400" dirty="0"/>
              <a:t> and </a:t>
            </a:r>
            <a:r>
              <a:rPr lang="en-US" sz="2400" b="1" dirty="0">
                <a:solidFill>
                  <a:srgbClr val="FF0000"/>
                </a:solidFill>
              </a:rPr>
              <a:t>rank</a:t>
            </a:r>
            <a:r>
              <a:rPr lang="en-US" sz="2400" dirty="0"/>
              <a:t>?</a:t>
            </a:r>
          </a:p>
        </p:txBody>
      </p:sp>
      <p:graphicFrame>
        <p:nvGraphicFramePr>
          <p:cNvPr id="15" name="Table 14"/>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700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C601F0-EF19-2495-F9A2-AE29BC4ED977}"/>
              </a:ext>
            </a:extLst>
          </p:cNvPr>
          <p:cNvPicPr>
            <a:picLocks noChangeAspect="1"/>
          </p:cNvPicPr>
          <p:nvPr/>
        </p:nvPicPr>
        <p:blipFill>
          <a:blip r:embed="rId2"/>
          <a:stretch>
            <a:fillRect/>
          </a:stretch>
        </p:blipFill>
        <p:spPr>
          <a:xfrm>
            <a:off x="2920762" y="2558702"/>
            <a:ext cx="3302476" cy="480147"/>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30</a:t>
            </a:fld>
            <a:endParaRPr lang="en-US"/>
          </a:p>
        </p:txBody>
      </p:sp>
      <p:grpSp>
        <p:nvGrpSpPr>
          <p:cNvPr id="22" name="Group 21">
            <a:extLst>
              <a:ext uri="{FF2B5EF4-FFF2-40B4-BE49-F238E27FC236}">
                <a16:creationId xmlns:a16="http://schemas.microsoft.com/office/drawing/2014/main" id="{2A1E4E75-3879-144C-41B2-DCA68DDBBBBC}"/>
              </a:ext>
            </a:extLst>
          </p:cNvPr>
          <p:cNvGrpSpPr/>
          <p:nvPr/>
        </p:nvGrpSpPr>
        <p:grpSpPr>
          <a:xfrm>
            <a:off x="6215681" y="2497216"/>
            <a:ext cx="1076632" cy="369332"/>
            <a:chOff x="4968362" y="2079211"/>
            <a:chExt cx="1076632" cy="369332"/>
          </a:xfrm>
        </p:grpSpPr>
        <p:cxnSp>
          <p:nvCxnSpPr>
            <p:cNvPr id="23" name="Straight Arrow Connector 22">
              <a:extLst>
                <a:ext uri="{FF2B5EF4-FFF2-40B4-BE49-F238E27FC236}">
                  <a16:creationId xmlns:a16="http://schemas.microsoft.com/office/drawing/2014/main" id="{9B5F3A5C-7F7F-32F9-A376-74B5420D716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1F9EF0A-603E-4174-ABF8-37B3F37B112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6E7EC039-F9F8-A498-3678-72E62F35C6D2}"/>
              </a:ext>
            </a:extLst>
          </p:cNvPr>
          <p:cNvGrpSpPr/>
          <p:nvPr/>
        </p:nvGrpSpPr>
        <p:grpSpPr>
          <a:xfrm>
            <a:off x="5919634" y="2742988"/>
            <a:ext cx="1076632" cy="369332"/>
            <a:chOff x="4704120" y="2356972"/>
            <a:chExt cx="1076632" cy="369332"/>
          </a:xfrm>
        </p:grpSpPr>
        <p:cxnSp>
          <p:nvCxnSpPr>
            <p:cNvPr id="26" name="Straight Arrow Connector 25">
              <a:extLst>
                <a:ext uri="{FF2B5EF4-FFF2-40B4-BE49-F238E27FC236}">
                  <a16:creationId xmlns:a16="http://schemas.microsoft.com/office/drawing/2014/main" id="{E075C3A0-E096-03A4-D6D1-2ADE6DFA76E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19E86D-9731-B698-3990-EA366FBC134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TextBox 27">
            <a:extLst>
              <a:ext uri="{FF2B5EF4-FFF2-40B4-BE49-F238E27FC236}">
                <a16:creationId xmlns:a16="http://schemas.microsoft.com/office/drawing/2014/main" id="{FD81E508-DFCB-9D11-7533-E4B9165539C0}"/>
              </a:ext>
            </a:extLst>
          </p:cNvPr>
          <p:cNvSpPr txBox="1"/>
          <p:nvPr/>
        </p:nvSpPr>
        <p:spPr>
          <a:xfrm>
            <a:off x="2173574" y="3565232"/>
            <a:ext cx="4796853" cy="1015663"/>
          </a:xfrm>
          <a:prstGeom prst="rect">
            <a:avLst/>
          </a:prstGeom>
          <a:noFill/>
        </p:spPr>
        <p:txBody>
          <a:bodyPr wrap="square" rtlCol="0">
            <a:spAutoFit/>
          </a:bodyPr>
          <a:lstStyle/>
          <a:p>
            <a:pPr algn="ctr"/>
            <a:r>
              <a:rPr lang="en-US" sz="2000" b="1" dirty="0">
                <a:solidFill>
                  <a:srgbClr val="7030A0"/>
                </a:solidFill>
              </a:rPr>
              <a:t>What improvements could we make to reduce the work the algorithm must perform to count the number of primes?</a:t>
            </a:r>
          </a:p>
        </p:txBody>
      </p:sp>
      <p:sp>
        <p:nvSpPr>
          <p:cNvPr id="7" name="TextBox 6">
            <a:extLst>
              <a:ext uri="{FF2B5EF4-FFF2-40B4-BE49-F238E27FC236}">
                <a16:creationId xmlns:a16="http://schemas.microsoft.com/office/drawing/2014/main" id="{2A0256D8-FF08-8E71-765A-5112712AFD0B}"/>
              </a:ext>
            </a:extLst>
          </p:cNvPr>
          <p:cNvSpPr txBox="1"/>
          <p:nvPr/>
        </p:nvSpPr>
        <p:spPr>
          <a:xfrm>
            <a:off x="2884705" y="5014257"/>
            <a:ext cx="3374591" cy="707886"/>
          </a:xfrm>
          <a:prstGeom prst="rect">
            <a:avLst/>
          </a:prstGeom>
          <a:noFill/>
        </p:spPr>
        <p:txBody>
          <a:bodyPr wrap="square" rtlCol="0">
            <a:spAutoFit/>
          </a:bodyPr>
          <a:lstStyle/>
          <a:p>
            <a:pPr algn="ctr"/>
            <a:r>
              <a:rPr lang="en-US" sz="2000" b="1" dirty="0">
                <a:solidFill>
                  <a:srgbClr val="7030A0"/>
                </a:solidFill>
              </a:rPr>
              <a:t>Do we need to test </a:t>
            </a:r>
            <a:r>
              <a:rPr lang="en-US" sz="2000" b="1" u="sng" dirty="0">
                <a:solidFill>
                  <a:srgbClr val="7030A0"/>
                </a:solidFill>
              </a:rPr>
              <a:t>all</a:t>
            </a:r>
            <a:r>
              <a:rPr lang="en-US" sz="2000" b="1" dirty="0">
                <a:solidFill>
                  <a:srgbClr val="7030A0"/>
                </a:solidFill>
              </a:rPr>
              <a:t> the numbers less than n?</a:t>
            </a:r>
          </a:p>
        </p:txBody>
      </p:sp>
    </p:spTree>
    <p:extLst>
      <p:ext uri="{BB962C8B-B14F-4D97-AF65-F5344CB8AC3E}">
        <p14:creationId xmlns:p14="http://schemas.microsoft.com/office/powerpoint/2010/main" val="427609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41BD-09EB-CACB-EE25-AA270F669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D0E42-B7B0-AD33-89EA-7D7CD174B16F}"/>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prime_racer2.py</a:t>
            </a:r>
          </a:p>
        </p:txBody>
      </p:sp>
      <p:sp>
        <p:nvSpPr>
          <p:cNvPr id="4" name="Slide Number Placeholder 3">
            <a:extLst>
              <a:ext uri="{FF2B5EF4-FFF2-40B4-BE49-F238E27FC236}">
                <a16:creationId xmlns:a16="http://schemas.microsoft.com/office/drawing/2014/main" id="{28A019AC-80A0-4CD2-E0F9-16792B976E89}"/>
              </a:ext>
            </a:extLst>
          </p:cNvPr>
          <p:cNvSpPr>
            <a:spLocks noGrp="1"/>
          </p:cNvSpPr>
          <p:nvPr>
            <p:ph type="sldNum" sz="quarter" idx="12"/>
          </p:nvPr>
        </p:nvSpPr>
        <p:spPr/>
        <p:txBody>
          <a:bodyPr/>
          <a:lstStyle/>
          <a:p>
            <a:fld id="{650AD656-6FF9-465D-B7B0-1CD0DD39CD23}" type="slidenum">
              <a:rPr lang="en-US" smtClean="0"/>
              <a:pPr/>
              <a:t>31</a:t>
            </a:fld>
            <a:endParaRPr lang="en-US"/>
          </a:p>
        </p:txBody>
      </p:sp>
      <p:pic>
        <p:nvPicPr>
          <p:cNvPr id="5" name="Picture 4">
            <a:extLst>
              <a:ext uri="{FF2B5EF4-FFF2-40B4-BE49-F238E27FC236}">
                <a16:creationId xmlns:a16="http://schemas.microsoft.com/office/drawing/2014/main" id="{1F5E04BA-1BCA-54EC-D40C-788DE5497C5D}"/>
              </a:ext>
            </a:extLst>
          </p:cNvPr>
          <p:cNvPicPr>
            <a:picLocks noChangeAspect="1"/>
          </p:cNvPicPr>
          <p:nvPr/>
        </p:nvPicPr>
        <p:blipFill>
          <a:blip r:embed="rId2"/>
          <a:stretch>
            <a:fillRect/>
          </a:stretch>
        </p:blipFill>
        <p:spPr>
          <a:xfrm>
            <a:off x="1429143" y="1907561"/>
            <a:ext cx="6285714" cy="1304762"/>
          </a:xfrm>
          <a:prstGeom prst="rect">
            <a:avLst/>
          </a:prstGeom>
        </p:spPr>
      </p:pic>
      <p:grpSp>
        <p:nvGrpSpPr>
          <p:cNvPr id="6" name="Group 5">
            <a:extLst>
              <a:ext uri="{FF2B5EF4-FFF2-40B4-BE49-F238E27FC236}">
                <a16:creationId xmlns:a16="http://schemas.microsoft.com/office/drawing/2014/main" id="{E33E0976-0E65-DACF-D015-10C3315CAEB8}"/>
              </a:ext>
            </a:extLst>
          </p:cNvPr>
          <p:cNvGrpSpPr/>
          <p:nvPr/>
        </p:nvGrpSpPr>
        <p:grpSpPr>
          <a:xfrm>
            <a:off x="3223385" y="2105984"/>
            <a:ext cx="1076632" cy="369332"/>
            <a:chOff x="4968362" y="2079211"/>
            <a:chExt cx="1076632" cy="369332"/>
          </a:xfrm>
        </p:grpSpPr>
        <p:cxnSp>
          <p:nvCxnSpPr>
            <p:cNvPr id="7" name="Straight Arrow Connector 6">
              <a:extLst>
                <a:ext uri="{FF2B5EF4-FFF2-40B4-BE49-F238E27FC236}">
                  <a16:creationId xmlns:a16="http://schemas.microsoft.com/office/drawing/2014/main" id="{D7674090-DBAC-E4D7-C0DD-A1A57DF68D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29A507-2ECE-3312-8C41-78D68AF0CCF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BFA1D4D2-8B51-B0D5-A1C2-E58FD388EBBE}"/>
              </a:ext>
            </a:extLst>
          </p:cNvPr>
          <p:cNvGrpSpPr/>
          <p:nvPr/>
        </p:nvGrpSpPr>
        <p:grpSpPr>
          <a:xfrm>
            <a:off x="3469962" y="2334635"/>
            <a:ext cx="1076632" cy="369332"/>
            <a:chOff x="4704120" y="2356972"/>
            <a:chExt cx="1076632" cy="369332"/>
          </a:xfrm>
        </p:grpSpPr>
        <p:cxnSp>
          <p:nvCxnSpPr>
            <p:cNvPr id="10" name="Straight Arrow Connector 9">
              <a:extLst>
                <a:ext uri="{FF2B5EF4-FFF2-40B4-BE49-F238E27FC236}">
                  <a16:creationId xmlns:a16="http://schemas.microsoft.com/office/drawing/2014/main" id="{818BA0FF-3676-AF96-73FB-AF2D1160D6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C54D10-974A-D123-E333-4248ACEADF7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71D287E3-4821-615E-593F-60F00B6A971D}"/>
              </a:ext>
            </a:extLst>
          </p:cNvPr>
          <p:cNvGrpSpPr/>
          <p:nvPr/>
        </p:nvGrpSpPr>
        <p:grpSpPr>
          <a:xfrm>
            <a:off x="7583789" y="2782535"/>
            <a:ext cx="1068643" cy="369332"/>
            <a:chOff x="3647644" y="4910075"/>
            <a:chExt cx="1068643" cy="369332"/>
          </a:xfrm>
        </p:grpSpPr>
        <p:sp>
          <p:nvSpPr>
            <p:cNvPr id="13" name="TextBox 12">
              <a:extLst>
                <a:ext uri="{FF2B5EF4-FFF2-40B4-BE49-F238E27FC236}">
                  <a16:creationId xmlns:a16="http://schemas.microsoft.com/office/drawing/2014/main" id="{6110460C-6B0E-32D5-F5AB-6582F95FEB9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E9D89561-46BC-06CC-8793-53A6494FC9C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BE7425E-F69A-B44E-A989-BBE60FB7B933}"/>
              </a:ext>
            </a:extLst>
          </p:cNvPr>
          <p:cNvSpPr/>
          <p:nvPr/>
        </p:nvSpPr>
        <p:spPr>
          <a:xfrm>
            <a:off x="6138685" y="2859882"/>
            <a:ext cx="1322479" cy="24288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15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028AD6-D9EC-0310-6142-C696868F63ED}"/>
              </a:ext>
            </a:extLst>
          </p:cNvPr>
          <p:cNvPicPr>
            <a:picLocks noChangeAspect="1"/>
          </p:cNvPicPr>
          <p:nvPr/>
        </p:nvPicPr>
        <p:blipFill>
          <a:blip r:embed="rId2"/>
          <a:stretch>
            <a:fillRect/>
          </a:stretch>
        </p:blipFill>
        <p:spPr>
          <a:xfrm>
            <a:off x="3003162" y="2558701"/>
            <a:ext cx="3137677" cy="480143"/>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32</a:t>
            </a:fld>
            <a:endParaRPr lang="en-US"/>
          </a:p>
        </p:txBody>
      </p:sp>
      <p:grpSp>
        <p:nvGrpSpPr>
          <p:cNvPr id="22" name="Group 21">
            <a:extLst>
              <a:ext uri="{FF2B5EF4-FFF2-40B4-BE49-F238E27FC236}">
                <a16:creationId xmlns:a16="http://schemas.microsoft.com/office/drawing/2014/main" id="{2A1E4E75-3879-144C-41B2-DCA68DDBBBBC}"/>
              </a:ext>
            </a:extLst>
          </p:cNvPr>
          <p:cNvGrpSpPr/>
          <p:nvPr/>
        </p:nvGrpSpPr>
        <p:grpSpPr>
          <a:xfrm>
            <a:off x="6089606" y="2487163"/>
            <a:ext cx="1076632" cy="369332"/>
            <a:chOff x="4968362" y="2079211"/>
            <a:chExt cx="1076632" cy="369332"/>
          </a:xfrm>
        </p:grpSpPr>
        <p:cxnSp>
          <p:nvCxnSpPr>
            <p:cNvPr id="23" name="Straight Arrow Connector 22">
              <a:extLst>
                <a:ext uri="{FF2B5EF4-FFF2-40B4-BE49-F238E27FC236}">
                  <a16:creationId xmlns:a16="http://schemas.microsoft.com/office/drawing/2014/main" id="{9B5F3A5C-7F7F-32F9-A376-74B5420D716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1F9EF0A-603E-4174-ABF8-37B3F37B112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6E7EC039-F9F8-A498-3678-72E62F35C6D2}"/>
              </a:ext>
            </a:extLst>
          </p:cNvPr>
          <p:cNvGrpSpPr/>
          <p:nvPr/>
        </p:nvGrpSpPr>
        <p:grpSpPr>
          <a:xfrm>
            <a:off x="5836507" y="2731388"/>
            <a:ext cx="1076632" cy="369332"/>
            <a:chOff x="4704120" y="2356972"/>
            <a:chExt cx="1076632" cy="369332"/>
          </a:xfrm>
        </p:grpSpPr>
        <p:cxnSp>
          <p:nvCxnSpPr>
            <p:cNvPr id="26" name="Straight Arrow Connector 25">
              <a:extLst>
                <a:ext uri="{FF2B5EF4-FFF2-40B4-BE49-F238E27FC236}">
                  <a16:creationId xmlns:a16="http://schemas.microsoft.com/office/drawing/2014/main" id="{E075C3A0-E096-03A4-D6D1-2ADE6DFA76E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19E86D-9731-B698-3990-EA366FBC134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7" name="TextBox 6">
            <a:extLst>
              <a:ext uri="{FF2B5EF4-FFF2-40B4-BE49-F238E27FC236}">
                <a16:creationId xmlns:a16="http://schemas.microsoft.com/office/drawing/2014/main" id="{2A0256D8-FF08-8E71-765A-5112712AFD0B}"/>
              </a:ext>
            </a:extLst>
          </p:cNvPr>
          <p:cNvSpPr txBox="1"/>
          <p:nvPr/>
        </p:nvSpPr>
        <p:spPr>
          <a:xfrm>
            <a:off x="2884704" y="3819157"/>
            <a:ext cx="3374591" cy="707886"/>
          </a:xfrm>
          <a:prstGeom prst="rect">
            <a:avLst/>
          </a:prstGeom>
          <a:noFill/>
        </p:spPr>
        <p:txBody>
          <a:bodyPr wrap="square" rtlCol="0">
            <a:spAutoFit/>
          </a:bodyPr>
          <a:lstStyle/>
          <a:p>
            <a:pPr algn="ctr"/>
            <a:r>
              <a:rPr lang="en-US" sz="2000" b="1" dirty="0">
                <a:solidFill>
                  <a:srgbClr val="7030A0"/>
                </a:solidFill>
              </a:rPr>
              <a:t>Do we need to test </a:t>
            </a:r>
            <a:r>
              <a:rPr lang="en-US" sz="2000" b="1" i="1" dirty="0">
                <a:solidFill>
                  <a:srgbClr val="7030A0"/>
                </a:solidFill>
              </a:rPr>
              <a:t>all</a:t>
            </a:r>
            <a:r>
              <a:rPr lang="en-US" sz="2000" b="1" dirty="0">
                <a:solidFill>
                  <a:srgbClr val="7030A0"/>
                </a:solidFill>
              </a:rPr>
              <a:t> the </a:t>
            </a:r>
            <a:r>
              <a:rPr lang="en-US" sz="2000" b="1" u="sng" dirty="0">
                <a:solidFill>
                  <a:srgbClr val="7030A0"/>
                </a:solidFill>
              </a:rPr>
              <a:t>odd</a:t>
            </a:r>
            <a:r>
              <a:rPr lang="en-US" sz="2000" b="1" dirty="0">
                <a:solidFill>
                  <a:srgbClr val="7030A0"/>
                </a:solidFill>
              </a:rPr>
              <a:t> numbers less than n?</a:t>
            </a:r>
          </a:p>
        </p:txBody>
      </p:sp>
    </p:spTree>
    <p:extLst>
      <p:ext uri="{BB962C8B-B14F-4D97-AF65-F5344CB8AC3E}">
        <p14:creationId xmlns:p14="http://schemas.microsoft.com/office/powerpoint/2010/main" val="30620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41BD-09EB-CACB-EE25-AA270F669DBA}"/>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B5483365-B0E0-D0E2-886D-119BF0F21AD9}"/>
              </a:ext>
            </a:extLst>
          </p:cNvPr>
          <p:cNvPicPr>
            <a:picLocks noChangeAspect="1"/>
          </p:cNvPicPr>
          <p:nvPr/>
        </p:nvPicPr>
        <p:blipFill>
          <a:blip r:embed="rId2"/>
          <a:stretch>
            <a:fillRect/>
          </a:stretch>
        </p:blipFill>
        <p:spPr>
          <a:xfrm>
            <a:off x="519619" y="1885200"/>
            <a:ext cx="8104762" cy="1266667"/>
          </a:xfrm>
          <a:prstGeom prst="rect">
            <a:avLst/>
          </a:prstGeom>
        </p:spPr>
      </p:pic>
      <p:sp>
        <p:nvSpPr>
          <p:cNvPr id="2" name="Title 1">
            <a:extLst>
              <a:ext uri="{FF2B5EF4-FFF2-40B4-BE49-F238E27FC236}">
                <a16:creationId xmlns:a16="http://schemas.microsoft.com/office/drawing/2014/main" id="{962D0E42-B7B0-AD33-89EA-7D7CD174B16F}"/>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prime_racer3.py</a:t>
            </a:r>
          </a:p>
        </p:txBody>
      </p:sp>
      <p:sp>
        <p:nvSpPr>
          <p:cNvPr id="4" name="Slide Number Placeholder 3">
            <a:extLst>
              <a:ext uri="{FF2B5EF4-FFF2-40B4-BE49-F238E27FC236}">
                <a16:creationId xmlns:a16="http://schemas.microsoft.com/office/drawing/2014/main" id="{28A019AC-80A0-4CD2-E0F9-16792B976E89}"/>
              </a:ext>
            </a:extLst>
          </p:cNvPr>
          <p:cNvSpPr>
            <a:spLocks noGrp="1"/>
          </p:cNvSpPr>
          <p:nvPr>
            <p:ph type="sldNum" sz="quarter" idx="12"/>
          </p:nvPr>
        </p:nvSpPr>
        <p:spPr/>
        <p:txBody>
          <a:bodyPr/>
          <a:lstStyle/>
          <a:p>
            <a:fld id="{650AD656-6FF9-465D-B7B0-1CD0DD39CD23}" type="slidenum">
              <a:rPr lang="en-US" smtClean="0"/>
              <a:pPr/>
              <a:t>33</a:t>
            </a:fld>
            <a:endParaRPr lang="en-US"/>
          </a:p>
        </p:txBody>
      </p:sp>
      <p:sp>
        <p:nvSpPr>
          <p:cNvPr id="15" name="Rectangle 14">
            <a:extLst>
              <a:ext uri="{FF2B5EF4-FFF2-40B4-BE49-F238E27FC236}">
                <a16:creationId xmlns:a16="http://schemas.microsoft.com/office/drawing/2014/main" id="{EBE7425E-F69A-B44E-A989-BBE60FB7B933}"/>
              </a:ext>
            </a:extLst>
          </p:cNvPr>
          <p:cNvSpPr/>
          <p:nvPr/>
        </p:nvSpPr>
        <p:spPr>
          <a:xfrm>
            <a:off x="6025330" y="2840006"/>
            <a:ext cx="2018533" cy="242886"/>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5A2139F-CB05-2947-28C9-096738F23289}"/>
                  </a:ext>
                </a:extLst>
              </p:cNvPr>
              <p:cNvSpPr txBox="1"/>
              <p:nvPr/>
            </p:nvSpPr>
            <p:spPr>
              <a:xfrm>
                <a:off x="5597864" y="2021612"/>
                <a:ext cx="2762094" cy="681982"/>
              </a:xfrm>
              <a:prstGeom prst="rect">
                <a:avLst/>
              </a:prstGeom>
              <a:noFill/>
            </p:spPr>
            <p:txBody>
              <a:bodyPr wrap="square" rtlCol="0">
                <a:spAutoFit/>
              </a:bodyPr>
              <a:lstStyle/>
              <a:p>
                <a:pPr algn="ctr"/>
                <a:r>
                  <a:rPr lang="en-US" dirty="0">
                    <a:solidFill>
                      <a:srgbClr val="00B050"/>
                    </a:solidFill>
                  </a:rPr>
                  <a:t>At least one prime factor </a:t>
                </a:r>
                <a:r>
                  <a:rPr lang="en-US" b="1" dirty="0">
                    <a:ln>
                      <a:solidFill>
                        <a:srgbClr val="00B050"/>
                      </a:solidFill>
                    </a:ln>
                    <a:solidFill>
                      <a:srgbClr val="00B050"/>
                    </a:solidFill>
                  </a:rPr>
                  <a:t>p</a:t>
                </a:r>
                <a:r>
                  <a:rPr lang="en-US" dirty="0">
                    <a:solidFill>
                      <a:srgbClr val="00B050"/>
                    </a:solidFill>
                  </a:rPr>
                  <a:t> of </a:t>
                </a:r>
                <a:r>
                  <a:rPr lang="en-US" b="1" dirty="0">
                    <a:ln>
                      <a:solidFill>
                        <a:srgbClr val="00B050"/>
                      </a:solidFill>
                    </a:ln>
                    <a:solidFill>
                      <a:srgbClr val="00B050"/>
                    </a:solidFill>
                  </a:rPr>
                  <a:t>n</a:t>
                </a:r>
                <a:r>
                  <a:rPr lang="en-US" dirty="0">
                    <a:solidFill>
                      <a:srgbClr val="00B050"/>
                    </a:solidFill>
                  </a:rPr>
                  <a:t> must be </a:t>
                </a:r>
                <a14:m>
                  <m:oMath xmlns:m="http://schemas.openxmlformats.org/officeDocument/2006/math">
                    <m:r>
                      <a:rPr lang="en-US" b="1" i="1" dirty="0" smtClean="0">
                        <a:ln>
                          <a:solidFill>
                            <a:srgbClr val="00B050"/>
                          </a:solidFill>
                        </a:ln>
                        <a:solidFill>
                          <a:srgbClr val="00B050"/>
                        </a:solidFill>
                        <a:latin typeface="Cambria Math" panose="02040503050406030204" pitchFamily="18" charset="0"/>
                        <a:ea typeface="Cambria Math" panose="02040503050406030204" pitchFamily="18" charset="0"/>
                      </a:rPr>
                      <m:t>≤</m:t>
                    </m:r>
                    <m:d>
                      <m:dPr>
                        <m:begChr m:val="⌊"/>
                        <m:endChr m:val="⌋"/>
                        <m:ctrlPr>
                          <a:rPr lang="en-US" b="1" i="1" dirty="0" smtClean="0">
                            <a:ln>
                              <a:solidFill>
                                <a:srgbClr val="00B050"/>
                              </a:solidFill>
                            </a:ln>
                            <a:solidFill>
                              <a:srgbClr val="00B050"/>
                            </a:solidFill>
                            <a:latin typeface="Cambria Math" panose="02040503050406030204" pitchFamily="18" charset="0"/>
                          </a:rPr>
                        </m:ctrlPr>
                      </m:dPr>
                      <m:e>
                        <m:rad>
                          <m:radPr>
                            <m:degHide m:val="on"/>
                            <m:ctrlPr>
                              <a:rPr lang="en-US" b="1" i="1" dirty="0">
                                <a:ln>
                                  <a:solidFill>
                                    <a:srgbClr val="00B050"/>
                                  </a:solidFill>
                                </a:ln>
                                <a:solidFill>
                                  <a:srgbClr val="00B050"/>
                                </a:solidFill>
                                <a:latin typeface="Cambria Math" panose="02040503050406030204" pitchFamily="18" charset="0"/>
                              </a:rPr>
                            </m:ctrlPr>
                          </m:radPr>
                          <m:deg/>
                          <m:e>
                            <m:r>
                              <a:rPr lang="en-US" b="1" i="1" dirty="0">
                                <a:ln>
                                  <a:solidFill>
                                    <a:srgbClr val="00B050"/>
                                  </a:solidFill>
                                </a:ln>
                                <a:solidFill>
                                  <a:srgbClr val="00B050"/>
                                </a:solidFill>
                                <a:latin typeface="Cambria Math" panose="02040503050406030204" pitchFamily="18" charset="0"/>
                              </a:rPr>
                              <m:t>𝒏</m:t>
                            </m:r>
                          </m:e>
                        </m:rad>
                      </m:e>
                    </m:d>
                  </m:oMath>
                </a14:m>
                <a:endParaRPr lang="en-US" b="1" dirty="0">
                  <a:ln>
                    <a:solidFill>
                      <a:srgbClr val="00B050"/>
                    </a:solidFill>
                  </a:ln>
                  <a:solidFill>
                    <a:srgbClr val="00B050"/>
                  </a:solidFill>
                </a:endParaRPr>
              </a:p>
            </p:txBody>
          </p:sp>
        </mc:Choice>
        <mc:Fallback xmlns="">
          <p:sp>
            <p:nvSpPr>
              <p:cNvPr id="17" name="TextBox 16">
                <a:extLst>
                  <a:ext uri="{FF2B5EF4-FFF2-40B4-BE49-F238E27FC236}">
                    <a16:creationId xmlns:a16="http://schemas.microsoft.com/office/drawing/2014/main" id="{C5A2139F-CB05-2947-28C9-096738F23289}"/>
                  </a:ext>
                </a:extLst>
              </p:cNvPr>
              <p:cNvSpPr txBox="1">
                <a:spLocks noRot="1" noChangeAspect="1" noMove="1" noResize="1" noEditPoints="1" noAdjustHandles="1" noChangeArrowheads="1" noChangeShapeType="1" noTextEdit="1"/>
              </p:cNvSpPr>
              <p:nvPr/>
            </p:nvSpPr>
            <p:spPr>
              <a:xfrm>
                <a:off x="5597864" y="2021612"/>
                <a:ext cx="2762094" cy="681982"/>
              </a:xfrm>
              <a:prstGeom prst="rect">
                <a:avLst/>
              </a:prstGeom>
              <a:blipFill>
                <a:blip r:embed="rId3"/>
                <a:stretch>
                  <a:fillRect t="-5357" b="-11607"/>
                </a:stretch>
              </a:blipFill>
            </p:spPr>
            <p:txBody>
              <a:bodyPr/>
              <a:lstStyle/>
              <a:p>
                <a:r>
                  <a:rPr lang="en-US">
                    <a:noFill/>
                  </a:rPr>
                  <a:t> </a:t>
                </a:r>
              </a:p>
            </p:txBody>
          </p:sp>
        </mc:Fallback>
      </mc:AlternateContent>
    </p:spTree>
    <p:extLst>
      <p:ext uri="{BB962C8B-B14F-4D97-AF65-F5344CB8AC3E}">
        <p14:creationId xmlns:p14="http://schemas.microsoft.com/office/powerpoint/2010/main" val="372907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452E84-831B-2EB0-04FE-171266BC7268}"/>
              </a:ext>
            </a:extLst>
          </p:cNvPr>
          <p:cNvPicPr>
            <a:picLocks noChangeAspect="1"/>
          </p:cNvPicPr>
          <p:nvPr/>
        </p:nvPicPr>
        <p:blipFill>
          <a:blip r:embed="rId2"/>
          <a:stretch>
            <a:fillRect/>
          </a:stretch>
        </p:blipFill>
        <p:spPr>
          <a:xfrm>
            <a:off x="3162228" y="2558701"/>
            <a:ext cx="2819545" cy="48014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34</a:t>
            </a:fld>
            <a:endParaRPr lang="en-US"/>
          </a:p>
        </p:txBody>
      </p:sp>
      <p:grpSp>
        <p:nvGrpSpPr>
          <p:cNvPr id="22" name="Group 21">
            <a:extLst>
              <a:ext uri="{FF2B5EF4-FFF2-40B4-BE49-F238E27FC236}">
                <a16:creationId xmlns:a16="http://schemas.microsoft.com/office/drawing/2014/main" id="{2A1E4E75-3879-144C-41B2-DCA68DDBBBBC}"/>
              </a:ext>
            </a:extLst>
          </p:cNvPr>
          <p:cNvGrpSpPr/>
          <p:nvPr/>
        </p:nvGrpSpPr>
        <p:grpSpPr>
          <a:xfrm>
            <a:off x="5968737" y="2486119"/>
            <a:ext cx="1076632" cy="369332"/>
            <a:chOff x="4968362" y="2079211"/>
            <a:chExt cx="1076632" cy="369332"/>
          </a:xfrm>
        </p:grpSpPr>
        <p:cxnSp>
          <p:nvCxnSpPr>
            <p:cNvPr id="23" name="Straight Arrow Connector 22">
              <a:extLst>
                <a:ext uri="{FF2B5EF4-FFF2-40B4-BE49-F238E27FC236}">
                  <a16:creationId xmlns:a16="http://schemas.microsoft.com/office/drawing/2014/main" id="{9B5F3A5C-7F7F-32F9-A376-74B5420D716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1F9EF0A-603E-4174-ABF8-37B3F37B112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6E7EC039-F9F8-A498-3678-72E62F35C6D2}"/>
              </a:ext>
            </a:extLst>
          </p:cNvPr>
          <p:cNvGrpSpPr/>
          <p:nvPr/>
        </p:nvGrpSpPr>
        <p:grpSpPr>
          <a:xfrm>
            <a:off x="5677809" y="2724375"/>
            <a:ext cx="1076632" cy="369332"/>
            <a:chOff x="4704120" y="2356972"/>
            <a:chExt cx="1076632" cy="369332"/>
          </a:xfrm>
        </p:grpSpPr>
        <p:cxnSp>
          <p:nvCxnSpPr>
            <p:cNvPr id="26" name="Straight Arrow Connector 25">
              <a:extLst>
                <a:ext uri="{FF2B5EF4-FFF2-40B4-BE49-F238E27FC236}">
                  <a16:creationId xmlns:a16="http://schemas.microsoft.com/office/drawing/2014/main" id="{E075C3A0-E096-03A4-D6D1-2ADE6DFA76E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19E86D-9731-B698-3990-EA366FBC134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256D8-FF08-8E71-765A-5112712AFD0B}"/>
                  </a:ext>
                </a:extLst>
              </p:cNvPr>
              <p:cNvSpPr txBox="1"/>
              <p:nvPr/>
            </p:nvSpPr>
            <p:spPr>
              <a:xfrm>
                <a:off x="2785377" y="3819157"/>
                <a:ext cx="3573246" cy="1055289"/>
              </a:xfrm>
              <a:prstGeom prst="rect">
                <a:avLst/>
              </a:prstGeom>
              <a:noFill/>
            </p:spPr>
            <p:txBody>
              <a:bodyPr wrap="square" rtlCol="0">
                <a:spAutoFit/>
              </a:bodyPr>
              <a:lstStyle/>
              <a:p>
                <a:pPr algn="ctr"/>
                <a:r>
                  <a:rPr lang="en-US" sz="2000" b="1" dirty="0">
                    <a:solidFill>
                      <a:srgbClr val="7030A0"/>
                    </a:solidFill>
                  </a:rPr>
                  <a:t>What if we </a:t>
                </a:r>
                <a:r>
                  <a:rPr lang="en-US" sz="2000" b="1" i="1" dirty="0">
                    <a:solidFill>
                      <a:srgbClr val="7030A0"/>
                    </a:solidFill>
                  </a:rPr>
                  <a:t>precalculated</a:t>
                </a:r>
                <a:r>
                  <a:rPr lang="en-US" sz="2000" b="1" dirty="0">
                    <a:solidFill>
                      <a:srgbClr val="7030A0"/>
                    </a:solidFill>
                  </a:rPr>
                  <a:t> the list of primes </a:t>
                </a:r>
                <a14:m>
                  <m:oMath xmlns:m="http://schemas.openxmlformats.org/officeDocument/2006/math">
                    <m:r>
                      <a:rPr lang="en-US" sz="2000" b="1" i="1" dirty="0">
                        <a:ln>
                          <a:solidFill>
                            <a:srgbClr val="00B050"/>
                          </a:solidFill>
                        </a:ln>
                        <a:solidFill>
                          <a:srgbClr val="00B050"/>
                        </a:solidFill>
                        <a:latin typeface="Cambria Math" panose="02040503050406030204" pitchFamily="18" charset="0"/>
                        <a:ea typeface="Cambria Math" panose="02040503050406030204" pitchFamily="18" charset="0"/>
                      </a:rPr>
                      <m:t>≤</m:t>
                    </m:r>
                    <m:d>
                      <m:dPr>
                        <m:begChr m:val="⌊"/>
                        <m:endChr m:val="⌋"/>
                        <m:ctrlPr>
                          <a:rPr lang="en-US" sz="2000" b="1" i="1" dirty="0">
                            <a:ln>
                              <a:solidFill>
                                <a:srgbClr val="00B050"/>
                              </a:solidFill>
                            </a:ln>
                            <a:solidFill>
                              <a:srgbClr val="00B050"/>
                            </a:solidFill>
                            <a:latin typeface="Cambria Math" panose="02040503050406030204" pitchFamily="18" charset="0"/>
                          </a:rPr>
                        </m:ctrlPr>
                      </m:dPr>
                      <m:e>
                        <m:rad>
                          <m:radPr>
                            <m:degHide m:val="on"/>
                            <m:ctrlPr>
                              <a:rPr lang="en-US" sz="2000" b="1" i="1" dirty="0">
                                <a:ln>
                                  <a:solidFill>
                                    <a:srgbClr val="00B050"/>
                                  </a:solidFill>
                                </a:ln>
                                <a:solidFill>
                                  <a:srgbClr val="00B050"/>
                                </a:solidFill>
                                <a:latin typeface="Cambria Math" panose="02040503050406030204" pitchFamily="18" charset="0"/>
                              </a:rPr>
                            </m:ctrlPr>
                          </m:radPr>
                          <m:deg/>
                          <m:e>
                            <m:r>
                              <a:rPr lang="en-US" sz="2000" b="1" i="1" dirty="0">
                                <a:ln>
                                  <a:solidFill>
                                    <a:srgbClr val="00B050"/>
                                  </a:solidFill>
                                </a:ln>
                                <a:solidFill>
                                  <a:srgbClr val="00B050"/>
                                </a:solidFill>
                                <a:latin typeface="Cambria Math" panose="02040503050406030204" pitchFamily="18" charset="0"/>
                              </a:rPr>
                              <m:t>𝒏</m:t>
                            </m:r>
                          </m:e>
                        </m:rad>
                      </m:e>
                    </m:d>
                  </m:oMath>
                </a14:m>
                <a:r>
                  <a:rPr lang="en-US" sz="2000" b="1" dirty="0">
                    <a:solidFill>
                      <a:srgbClr val="7030A0"/>
                    </a:solidFill>
                  </a:rPr>
                  <a:t> and only tried to divide by those primes?</a:t>
                </a:r>
              </a:p>
            </p:txBody>
          </p:sp>
        </mc:Choice>
        <mc:Fallback xmlns="">
          <p:sp>
            <p:nvSpPr>
              <p:cNvPr id="7" name="TextBox 6">
                <a:extLst>
                  <a:ext uri="{FF2B5EF4-FFF2-40B4-BE49-F238E27FC236}">
                    <a16:creationId xmlns:a16="http://schemas.microsoft.com/office/drawing/2014/main" id="{2A0256D8-FF08-8E71-765A-5112712AFD0B}"/>
                  </a:ext>
                </a:extLst>
              </p:cNvPr>
              <p:cNvSpPr txBox="1">
                <a:spLocks noRot="1" noChangeAspect="1" noMove="1" noResize="1" noEditPoints="1" noAdjustHandles="1" noChangeArrowheads="1" noChangeShapeType="1" noTextEdit="1"/>
              </p:cNvSpPr>
              <p:nvPr/>
            </p:nvSpPr>
            <p:spPr>
              <a:xfrm>
                <a:off x="2785377" y="3819157"/>
                <a:ext cx="3573246" cy="1055289"/>
              </a:xfrm>
              <a:prstGeom prst="rect">
                <a:avLst/>
              </a:prstGeom>
              <a:blipFill>
                <a:blip r:embed="rId3"/>
                <a:stretch>
                  <a:fillRect l="-1195" t="-3468" r="-1365" b="-9249"/>
                </a:stretch>
              </a:blipFill>
            </p:spPr>
            <p:txBody>
              <a:bodyPr/>
              <a:lstStyle/>
              <a:p>
                <a:r>
                  <a:rPr lang="en-US">
                    <a:noFill/>
                  </a:rPr>
                  <a:t> </a:t>
                </a:r>
              </a:p>
            </p:txBody>
          </p:sp>
        </mc:Fallback>
      </mc:AlternateContent>
    </p:spTree>
    <p:extLst>
      <p:ext uri="{BB962C8B-B14F-4D97-AF65-F5344CB8AC3E}">
        <p14:creationId xmlns:p14="http://schemas.microsoft.com/office/powerpoint/2010/main" val="4369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641BD-09EB-CACB-EE25-AA270F669DB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61EB10F-CC86-57B6-8457-F3B08879C36A}"/>
              </a:ext>
            </a:extLst>
          </p:cNvPr>
          <p:cNvPicPr>
            <a:picLocks noChangeAspect="1"/>
          </p:cNvPicPr>
          <p:nvPr/>
        </p:nvPicPr>
        <p:blipFill>
          <a:blip r:embed="rId2"/>
          <a:stretch>
            <a:fillRect/>
          </a:stretch>
        </p:blipFill>
        <p:spPr>
          <a:xfrm>
            <a:off x="1658941" y="1598372"/>
            <a:ext cx="5826119" cy="5009206"/>
          </a:xfrm>
          <a:prstGeom prst="rect">
            <a:avLst/>
          </a:prstGeom>
        </p:spPr>
      </p:pic>
      <p:sp>
        <p:nvSpPr>
          <p:cNvPr id="2" name="Title 1">
            <a:extLst>
              <a:ext uri="{FF2B5EF4-FFF2-40B4-BE49-F238E27FC236}">
                <a16:creationId xmlns:a16="http://schemas.microsoft.com/office/drawing/2014/main" id="{962D0E42-B7B0-AD33-89EA-7D7CD174B16F}"/>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prime_racer4.py</a:t>
            </a:r>
          </a:p>
        </p:txBody>
      </p:sp>
      <p:sp>
        <p:nvSpPr>
          <p:cNvPr id="4" name="Slide Number Placeholder 3">
            <a:extLst>
              <a:ext uri="{FF2B5EF4-FFF2-40B4-BE49-F238E27FC236}">
                <a16:creationId xmlns:a16="http://schemas.microsoft.com/office/drawing/2014/main" id="{28A019AC-80A0-4CD2-E0F9-16792B976E89}"/>
              </a:ext>
            </a:extLst>
          </p:cNvPr>
          <p:cNvSpPr>
            <a:spLocks noGrp="1"/>
          </p:cNvSpPr>
          <p:nvPr>
            <p:ph type="sldNum" sz="quarter" idx="12"/>
          </p:nvPr>
        </p:nvSpPr>
        <p:spPr/>
        <p:txBody>
          <a:bodyPr/>
          <a:lstStyle/>
          <a:p>
            <a:fld id="{650AD656-6FF9-465D-B7B0-1CD0DD39CD23}" type="slidenum">
              <a:rPr lang="en-US" smtClean="0"/>
              <a:pPr/>
              <a:t>35</a:t>
            </a:fld>
            <a:endParaRPr lang="en-US"/>
          </a:p>
        </p:txBody>
      </p:sp>
      <p:grpSp>
        <p:nvGrpSpPr>
          <p:cNvPr id="6" name="Group 5">
            <a:extLst>
              <a:ext uri="{FF2B5EF4-FFF2-40B4-BE49-F238E27FC236}">
                <a16:creationId xmlns:a16="http://schemas.microsoft.com/office/drawing/2014/main" id="{57EB9C8C-B99A-56AB-0704-D73C60EE53A8}"/>
              </a:ext>
            </a:extLst>
          </p:cNvPr>
          <p:cNvGrpSpPr/>
          <p:nvPr/>
        </p:nvGrpSpPr>
        <p:grpSpPr>
          <a:xfrm>
            <a:off x="5218686" y="6287638"/>
            <a:ext cx="1076632" cy="369332"/>
            <a:chOff x="4968362" y="2079211"/>
            <a:chExt cx="1076632" cy="369332"/>
          </a:xfrm>
        </p:grpSpPr>
        <p:cxnSp>
          <p:nvCxnSpPr>
            <p:cNvPr id="7" name="Straight Arrow Connector 6">
              <a:extLst>
                <a:ext uri="{FF2B5EF4-FFF2-40B4-BE49-F238E27FC236}">
                  <a16:creationId xmlns:a16="http://schemas.microsoft.com/office/drawing/2014/main" id="{8F6399F4-D5C6-92E9-1D20-72B1AECC1C9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97B874-7431-FFA1-9A3D-8F93D5B3C5E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0125F17A-2A03-39F5-B9B2-EA4781ED7802}"/>
              </a:ext>
            </a:extLst>
          </p:cNvPr>
          <p:cNvGrpSpPr/>
          <p:nvPr/>
        </p:nvGrpSpPr>
        <p:grpSpPr>
          <a:xfrm>
            <a:off x="3850619" y="1772133"/>
            <a:ext cx="1076632" cy="369332"/>
            <a:chOff x="4704120" y="2356972"/>
            <a:chExt cx="1076632" cy="369332"/>
          </a:xfrm>
        </p:grpSpPr>
        <p:cxnSp>
          <p:nvCxnSpPr>
            <p:cNvPr id="13" name="Straight Arrow Connector 12">
              <a:extLst>
                <a:ext uri="{FF2B5EF4-FFF2-40B4-BE49-F238E27FC236}">
                  <a16:creationId xmlns:a16="http://schemas.microsoft.com/office/drawing/2014/main" id="{29FC0D62-2DA3-4151-BAB7-1F1299A2505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97D1BB-D0AB-DB7D-64F9-CDD7A73E273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C9968F45-59E9-75F7-669F-5056E1378E93}"/>
              </a:ext>
            </a:extLst>
          </p:cNvPr>
          <p:cNvGrpSpPr/>
          <p:nvPr/>
        </p:nvGrpSpPr>
        <p:grpSpPr>
          <a:xfrm>
            <a:off x="6431530" y="1971117"/>
            <a:ext cx="1068643" cy="369332"/>
            <a:chOff x="3647644" y="4910075"/>
            <a:chExt cx="1068643" cy="369332"/>
          </a:xfrm>
        </p:grpSpPr>
        <p:sp>
          <p:nvSpPr>
            <p:cNvPr id="19" name="TextBox 18">
              <a:extLst>
                <a:ext uri="{FF2B5EF4-FFF2-40B4-BE49-F238E27FC236}">
                  <a16:creationId xmlns:a16="http://schemas.microsoft.com/office/drawing/2014/main" id="{853956C0-5222-9D21-FE1C-1919A215F0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6EB62B6D-269F-9C8D-1736-5BFDBFCF394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042F05B-FE42-840C-18B6-3E89EA695038}"/>
              </a:ext>
            </a:extLst>
          </p:cNvPr>
          <p:cNvGrpSpPr/>
          <p:nvPr/>
        </p:nvGrpSpPr>
        <p:grpSpPr>
          <a:xfrm>
            <a:off x="4924235" y="2215352"/>
            <a:ext cx="1064340" cy="369332"/>
            <a:chOff x="3647644" y="5421073"/>
            <a:chExt cx="1064340" cy="369332"/>
          </a:xfrm>
        </p:grpSpPr>
        <p:sp>
          <p:nvSpPr>
            <p:cNvPr id="22" name="TextBox 21">
              <a:extLst>
                <a:ext uri="{FF2B5EF4-FFF2-40B4-BE49-F238E27FC236}">
                  <a16:creationId xmlns:a16="http://schemas.microsoft.com/office/drawing/2014/main" id="{53F723E3-329D-3ADE-6BC2-83DF335735F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C0FD38BF-61E1-82A2-3A7F-18B901AD2C01}"/>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670BE0B-ADAE-052D-1F2F-A2C8E4EF8438}"/>
              </a:ext>
            </a:extLst>
          </p:cNvPr>
          <p:cNvGrpSpPr/>
          <p:nvPr/>
        </p:nvGrpSpPr>
        <p:grpSpPr>
          <a:xfrm>
            <a:off x="4609619" y="2407575"/>
            <a:ext cx="1068643" cy="369332"/>
            <a:chOff x="3647644" y="5359159"/>
            <a:chExt cx="1068643" cy="369332"/>
          </a:xfrm>
        </p:grpSpPr>
        <p:sp>
          <p:nvSpPr>
            <p:cNvPr id="25" name="TextBox 24">
              <a:extLst>
                <a:ext uri="{FF2B5EF4-FFF2-40B4-BE49-F238E27FC236}">
                  <a16:creationId xmlns:a16="http://schemas.microsoft.com/office/drawing/2014/main" id="{46238D2A-4BB5-3128-42F6-5D3E2B5FE81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F6C44482-F11B-E0AB-E6DF-CEB4752A4ED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34DF3EEB-C5A3-D78C-6B5D-1634FF585348}"/>
              </a:ext>
            </a:extLst>
          </p:cNvPr>
          <p:cNvGrpSpPr/>
          <p:nvPr/>
        </p:nvGrpSpPr>
        <p:grpSpPr>
          <a:xfrm>
            <a:off x="3761884" y="2614912"/>
            <a:ext cx="1076632" cy="369332"/>
            <a:chOff x="2157212" y="5356391"/>
            <a:chExt cx="1076632" cy="369332"/>
          </a:xfrm>
        </p:grpSpPr>
        <p:sp>
          <p:nvSpPr>
            <p:cNvPr id="28" name="TextBox 27">
              <a:extLst>
                <a:ext uri="{FF2B5EF4-FFF2-40B4-BE49-F238E27FC236}">
                  <a16:creationId xmlns:a16="http://schemas.microsoft.com/office/drawing/2014/main" id="{8EB083BD-F28D-DF5B-5179-2D1FC7041B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828859C0-3EA8-73F4-45FF-5207AF800A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183A1484-6E78-4F06-4770-FF01F1F07A55}"/>
              </a:ext>
            </a:extLst>
          </p:cNvPr>
          <p:cNvGrpSpPr/>
          <p:nvPr/>
        </p:nvGrpSpPr>
        <p:grpSpPr>
          <a:xfrm>
            <a:off x="4825536" y="3047806"/>
            <a:ext cx="1076632" cy="369332"/>
            <a:chOff x="2157212" y="5356391"/>
            <a:chExt cx="1076632" cy="369332"/>
          </a:xfrm>
        </p:grpSpPr>
        <p:sp>
          <p:nvSpPr>
            <p:cNvPr id="31" name="TextBox 30">
              <a:extLst>
                <a:ext uri="{FF2B5EF4-FFF2-40B4-BE49-F238E27FC236}">
                  <a16:creationId xmlns:a16="http://schemas.microsoft.com/office/drawing/2014/main" id="{7C7F9879-1FD1-03A0-03EC-872AE055D38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1E6247DE-9F40-8A7B-2557-AA24C9889C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60FCF4-65E9-31A9-FB38-3B7442782BB9}"/>
              </a:ext>
            </a:extLst>
          </p:cNvPr>
          <p:cNvGrpSpPr/>
          <p:nvPr/>
        </p:nvGrpSpPr>
        <p:grpSpPr>
          <a:xfrm>
            <a:off x="3935128" y="3273024"/>
            <a:ext cx="1076632" cy="369332"/>
            <a:chOff x="2157212" y="5356391"/>
            <a:chExt cx="1076632" cy="369332"/>
          </a:xfrm>
        </p:grpSpPr>
        <p:sp>
          <p:nvSpPr>
            <p:cNvPr id="34" name="TextBox 33">
              <a:extLst>
                <a:ext uri="{FF2B5EF4-FFF2-40B4-BE49-F238E27FC236}">
                  <a16:creationId xmlns:a16="http://schemas.microsoft.com/office/drawing/2014/main" id="{D92CB9DA-5239-E25E-96C5-738E022E39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ECAC5FF6-126B-AD23-4FD6-3B827A8CCE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BDDCCC9-DDDB-283E-608C-CF8A542B35A6}"/>
              </a:ext>
            </a:extLst>
          </p:cNvPr>
          <p:cNvGrpSpPr/>
          <p:nvPr/>
        </p:nvGrpSpPr>
        <p:grpSpPr>
          <a:xfrm>
            <a:off x="4533504" y="3917344"/>
            <a:ext cx="1076632" cy="369332"/>
            <a:chOff x="2157212" y="5356391"/>
            <a:chExt cx="1076632" cy="369332"/>
          </a:xfrm>
        </p:grpSpPr>
        <p:sp>
          <p:nvSpPr>
            <p:cNvPr id="37" name="TextBox 36">
              <a:extLst>
                <a:ext uri="{FF2B5EF4-FFF2-40B4-BE49-F238E27FC236}">
                  <a16:creationId xmlns:a16="http://schemas.microsoft.com/office/drawing/2014/main" id="{B2F66E8C-F322-9016-D9C1-C7779B17B10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426E24FC-A98F-7296-B1EA-67F73931DA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548A365-0E44-4CCA-E554-94E1F8CE082B}"/>
              </a:ext>
            </a:extLst>
          </p:cNvPr>
          <p:cNvGrpSpPr/>
          <p:nvPr/>
        </p:nvGrpSpPr>
        <p:grpSpPr>
          <a:xfrm>
            <a:off x="7308444" y="4784203"/>
            <a:ext cx="1076632" cy="369332"/>
            <a:chOff x="2157212" y="5356391"/>
            <a:chExt cx="1076632" cy="369332"/>
          </a:xfrm>
        </p:grpSpPr>
        <p:sp>
          <p:nvSpPr>
            <p:cNvPr id="40" name="TextBox 39">
              <a:extLst>
                <a:ext uri="{FF2B5EF4-FFF2-40B4-BE49-F238E27FC236}">
                  <a16:creationId xmlns:a16="http://schemas.microsoft.com/office/drawing/2014/main" id="{F5251000-8FE4-D64C-4E75-CCCA3B3CF64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A0B9E23-7800-6FA3-154D-884C19F2482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57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righ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righ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righ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right)">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7719A-DB3B-5ED4-9068-13B75FDEB329}"/>
              </a:ext>
            </a:extLst>
          </p:cNvPr>
          <p:cNvPicPr>
            <a:picLocks noChangeAspect="1"/>
          </p:cNvPicPr>
          <p:nvPr/>
        </p:nvPicPr>
        <p:blipFill>
          <a:blip r:embed="rId2"/>
          <a:stretch>
            <a:fillRect/>
          </a:stretch>
        </p:blipFill>
        <p:spPr>
          <a:xfrm>
            <a:off x="2986632" y="2550161"/>
            <a:ext cx="3170736" cy="48868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prime_racer4.py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36</a:t>
            </a:fld>
            <a:endParaRPr lang="en-US"/>
          </a:p>
        </p:txBody>
      </p:sp>
      <p:grpSp>
        <p:nvGrpSpPr>
          <p:cNvPr id="22" name="Group 21">
            <a:extLst>
              <a:ext uri="{FF2B5EF4-FFF2-40B4-BE49-F238E27FC236}">
                <a16:creationId xmlns:a16="http://schemas.microsoft.com/office/drawing/2014/main" id="{2A1E4E75-3879-144C-41B2-DCA68DDBBBBC}"/>
              </a:ext>
            </a:extLst>
          </p:cNvPr>
          <p:cNvGrpSpPr/>
          <p:nvPr/>
        </p:nvGrpSpPr>
        <p:grpSpPr>
          <a:xfrm>
            <a:off x="6203004" y="2486119"/>
            <a:ext cx="1076632" cy="369332"/>
            <a:chOff x="4968362" y="2079211"/>
            <a:chExt cx="1076632" cy="369332"/>
          </a:xfrm>
        </p:grpSpPr>
        <p:cxnSp>
          <p:nvCxnSpPr>
            <p:cNvPr id="23" name="Straight Arrow Connector 22">
              <a:extLst>
                <a:ext uri="{FF2B5EF4-FFF2-40B4-BE49-F238E27FC236}">
                  <a16:creationId xmlns:a16="http://schemas.microsoft.com/office/drawing/2014/main" id="{9B5F3A5C-7F7F-32F9-A376-74B5420D716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1F9EF0A-603E-4174-ABF8-37B3F37B112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6E7EC039-F9F8-A498-3678-72E62F35C6D2}"/>
              </a:ext>
            </a:extLst>
          </p:cNvPr>
          <p:cNvGrpSpPr/>
          <p:nvPr/>
        </p:nvGrpSpPr>
        <p:grpSpPr>
          <a:xfrm>
            <a:off x="5912076" y="2731932"/>
            <a:ext cx="1076632" cy="369332"/>
            <a:chOff x="4704120" y="2356972"/>
            <a:chExt cx="1076632" cy="369332"/>
          </a:xfrm>
        </p:grpSpPr>
        <p:cxnSp>
          <p:nvCxnSpPr>
            <p:cNvPr id="26" name="Straight Arrow Connector 25">
              <a:extLst>
                <a:ext uri="{FF2B5EF4-FFF2-40B4-BE49-F238E27FC236}">
                  <a16:creationId xmlns:a16="http://schemas.microsoft.com/office/drawing/2014/main" id="{E075C3A0-E096-03A4-D6D1-2ADE6DFA76E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19E86D-9731-B698-3990-EA366FBC134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7" name="TextBox 6">
            <a:extLst>
              <a:ext uri="{FF2B5EF4-FFF2-40B4-BE49-F238E27FC236}">
                <a16:creationId xmlns:a16="http://schemas.microsoft.com/office/drawing/2014/main" id="{2A0256D8-FF08-8E71-765A-5112712AFD0B}"/>
              </a:ext>
            </a:extLst>
          </p:cNvPr>
          <p:cNvSpPr txBox="1"/>
          <p:nvPr/>
        </p:nvSpPr>
        <p:spPr>
          <a:xfrm>
            <a:off x="2785377" y="3819157"/>
            <a:ext cx="3573246" cy="1323439"/>
          </a:xfrm>
          <a:prstGeom prst="rect">
            <a:avLst/>
          </a:prstGeom>
          <a:noFill/>
        </p:spPr>
        <p:txBody>
          <a:bodyPr wrap="square" rtlCol="0">
            <a:spAutoFit/>
          </a:bodyPr>
          <a:lstStyle/>
          <a:p>
            <a:pPr algn="ctr"/>
            <a:r>
              <a:rPr lang="en-US" sz="2000" b="1" dirty="0">
                <a:solidFill>
                  <a:srgbClr val="7030A0"/>
                </a:solidFill>
              </a:rPr>
              <a:t>Always consider if any additional code complexity is worth the performance improvement.</a:t>
            </a:r>
          </a:p>
        </p:txBody>
      </p:sp>
    </p:spTree>
    <p:extLst>
      <p:ext uri="{BB962C8B-B14F-4D97-AF65-F5344CB8AC3E}">
        <p14:creationId xmlns:p14="http://schemas.microsoft.com/office/powerpoint/2010/main" val="23374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Measurable Systematic Improvement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37</a:t>
            </a:fld>
            <a:endParaRPr lang="en-US"/>
          </a:p>
        </p:txBody>
      </p:sp>
      <p:sp>
        <p:nvSpPr>
          <p:cNvPr id="3" name="TextBox 2">
            <a:extLst>
              <a:ext uri="{FF2B5EF4-FFF2-40B4-BE49-F238E27FC236}">
                <a16:creationId xmlns:a16="http://schemas.microsoft.com/office/drawing/2014/main" id="{B308E80F-5813-AADB-38F5-99A9F82B3704}"/>
              </a:ext>
            </a:extLst>
          </p:cNvPr>
          <p:cNvSpPr txBox="1"/>
          <p:nvPr/>
        </p:nvSpPr>
        <p:spPr>
          <a:xfrm>
            <a:off x="1801376" y="5070192"/>
            <a:ext cx="5482832" cy="707886"/>
          </a:xfrm>
          <a:prstGeom prst="rect">
            <a:avLst/>
          </a:prstGeom>
          <a:noFill/>
        </p:spPr>
        <p:txBody>
          <a:bodyPr wrap="square" rtlCol="0">
            <a:spAutoFit/>
          </a:bodyPr>
          <a:lstStyle/>
          <a:p>
            <a:pPr algn="ctr"/>
            <a:r>
              <a:rPr lang="en-US" sz="2000" b="1" dirty="0">
                <a:solidFill>
                  <a:srgbClr val="7030A0"/>
                </a:solidFill>
              </a:rPr>
              <a:t>We reduced the run time by 97% by just thinking carefully about the nature of the problem</a:t>
            </a:r>
          </a:p>
        </p:txBody>
      </p:sp>
      <p:grpSp>
        <p:nvGrpSpPr>
          <p:cNvPr id="19" name="Group 18">
            <a:extLst>
              <a:ext uri="{FF2B5EF4-FFF2-40B4-BE49-F238E27FC236}">
                <a16:creationId xmlns:a16="http://schemas.microsoft.com/office/drawing/2014/main" id="{30E7C93D-2D06-99C2-6E24-24EBF7648B12}"/>
              </a:ext>
            </a:extLst>
          </p:cNvPr>
          <p:cNvGrpSpPr/>
          <p:nvPr/>
        </p:nvGrpSpPr>
        <p:grpSpPr>
          <a:xfrm>
            <a:off x="1190203" y="1772771"/>
            <a:ext cx="5649730" cy="487433"/>
            <a:chOff x="1190203" y="1772771"/>
            <a:chExt cx="5649730" cy="487433"/>
          </a:xfrm>
        </p:grpSpPr>
        <p:pic>
          <p:nvPicPr>
            <p:cNvPr id="5" name="Picture 4">
              <a:extLst>
                <a:ext uri="{FF2B5EF4-FFF2-40B4-BE49-F238E27FC236}">
                  <a16:creationId xmlns:a16="http://schemas.microsoft.com/office/drawing/2014/main" id="{C76CCEBA-2534-3C04-49A8-CFE4265F5CF8}"/>
                </a:ext>
              </a:extLst>
            </p:cNvPr>
            <p:cNvPicPr>
              <a:picLocks noChangeAspect="1"/>
            </p:cNvPicPr>
            <p:nvPr/>
          </p:nvPicPr>
          <p:blipFill>
            <a:blip r:embed="rId2"/>
            <a:stretch>
              <a:fillRect/>
            </a:stretch>
          </p:blipFill>
          <p:spPr>
            <a:xfrm>
              <a:off x="1190203" y="1772771"/>
              <a:ext cx="3352589" cy="487433"/>
            </a:xfrm>
            <a:prstGeom prst="rect">
              <a:avLst/>
            </a:prstGeom>
          </p:spPr>
        </p:pic>
        <p:sp>
          <p:nvSpPr>
            <p:cNvPr id="12" name="TextBox 11">
              <a:extLst>
                <a:ext uri="{FF2B5EF4-FFF2-40B4-BE49-F238E27FC236}">
                  <a16:creationId xmlns:a16="http://schemas.microsoft.com/office/drawing/2014/main" id="{F94CAB21-0312-6970-F6DA-EE7957E4A427}"/>
                </a:ext>
              </a:extLst>
            </p:cNvPr>
            <p:cNvSpPr txBox="1"/>
            <p:nvPr/>
          </p:nvSpPr>
          <p:spPr>
            <a:xfrm>
              <a:off x="4998092" y="1831821"/>
              <a:ext cx="1841841" cy="369332"/>
            </a:xfrm>
            <a:prstGeom prst="rect">
              <a:avLst/>
            </a:prstGeom>
            <a:noFill/>
          </p:spPr>
          <p:txBody>
            <a:bodyPr wrap="square" rtlCol="0">
              <a:spAutoFit/>
            </a:bodyPr>
            <a:lstStyle/>
            <a:p>
              <a:r>
                <a:rPr lang="en-US" b="1" dirty="0">
                  <a:solidFill>
                    <a:srgbClr val="7030A0"/>
                  </a:solidFill>
                </a:rPr>
                <a:t>prime_racer1.py</a:t>
              </a:r>
            </a:p>
          </p:txBody>
        </p:sp>
      </p:grpSp>
      <p:grpSp>
        <p:nvGrpSpPr>
          <p:cNvPr id="20" name="Group 19">
            <a:extLst>
              <a:ext uri="{FF2B5EF4-FFF2-40B4-BE49-F238E27FC236}">
                <a16:creationId xmlns:a16="http://schemas.microsoft.com/office/drawing/2014/main" id="{645ECE41-1E27-09E5-4D1D-F192D6AFB449}"/>
              </a:ext>
            </a:extLst>
          </p:cNvPr>
          <p:cNvGrpSpPr/>
          <p:nvPr/>
        </p:nvGrpSpPr>
        <p:grpSpPr>
          <a:xfrm>
            <a:off x="1935516" y="2506044"/>
            <a:ext cx="5505792" cy="487432"/>
            <a:chOff x="1935516" y="2493489"/>
            <a:chExt cx="5505792" cy="487432"/>
          </a:xfrm>
        </p:grpSpPr>
        <p:pic>
          <p:nvPicPr>
            <p:cNvPr id="6" name="Picture 5">
              <a:extLst>
                <a:ext uri="{FF2B5EF4-FFF2-40B4-BE49-F238E27FC236}">
                  <a16:creationId xmlns:a16="http://schemas.microsoft.com/office/drawing/2014/main" id="{4740CB6D-C7AB-FA99-72DB-4F88563D135C}"/>
                </a:ext>
              </a:extLst>
            </p:cNvPr>
            <p:cNvPicPr>
              <a:picLocks noChangeAspect="1"/>
            </p:cNvPicPr>
            <p:nvPr/>
          </p:nvPicPr>
          <p:blipFill>
            <a:blip r:embed="rId3"/>
            <a:stretch>
              <a:fillRect/>
            </a:stretch>
          </p:blipFill>
          <p:spPr>
            <a:xfrm>
              <a:off x="1935516" y="2493489"/>
              <a:ext cx="3185313" cy="487432"/>
            </a:xfrm>
            <a:prstGeom prst="rect">
              <a:avLst/>
            </a:prstGeom>
          </p:spPr>
        </p:pic>
        <p:sp>
          <p:nvSpPr>
            <p:cNvPr id="14" name="TextBox 13">
              <a:extLst>
                <a:ext uri="{FF2B5EF4-FFF2-40B4-BE49-F238E27FC236}">
                  <a16:creationId xmlns:a16="http://schemas.microsoft.com/office/drawing/2014/main" id="{0535B90F-37AC-F47C-00BE-1ADDC480A7A1}"/>
                </a:ext>
              </a:extLst>
            </p:cNvPr>
            <p:cNvSpPr txBox="1"/>
            <p:nvPr/>
          </p:nvSpPr>
          <p:spPr>
            <a:xfrm>
              <a:off x="5599467" y="2552539"/>
              <a:ext cx="1841841" cy="369332"/>
            </a:xfrm>
            <a:prstGeom prst="rect">
              <a:avLst/>
            </a:prstGeom>
            <a:noFill/>
          </p:spPr>
          <p:txBody>
            <a:bodyPr wrap="square" rtlCol="0">
              <a:spAutoFit/>
            </a:bodyPr>
            <a:lstStyle/>
            <a:p>
              <a:r>
                <a:rPr lang="en-US" b="1" dirty="0">
                  <a:solidFill>
                    <a:srgbClr val="7030A0"/>
                  </a:solidFill>
                </a:rPr>
                <a:t>prime_racer2.py</a:t>
              </a:r>
            </a:p>
          </p:txBody>
        </p:sp>
      </p:grpSp>
      <p:grpSp>
        <p:nvGrpSpPr>
          <p:cNvPr id="21" name="Group 20">
            <a:extLst>
              <a:ext uri="{FF2B5EF4-FFF2-40B4-BE49-F238E27FC236}">
                <a16:creationId xmlns:a16="http://schemas.microsoft.com/office/drawing/2014/main" id="{5375D66B-EE14-5ECC-B239-49ED89F79ACB}"/>
              </a:ext>
            </a:extLst>
          </p:cNvPr>
          <p:cNvGrpSpPr/>
          <p:nvPr/>
        </p:nvGrpSpPr>
        <p:grpSpPr>
          <a:xfrm>
            <a:off x="2482455" y="3239316"/>
            <a:ext cx="5508887" cy="547239"/>
            <a:chOff x="2482455" y="3151145"/>
            <a:chExt cx="5508887" cy="547239"/>
          </a:xfrm>
        </p:grpSpPr>
        <p:pic>
          <p:nvPicPr>
            <p:cNvPr id="7" name="Picture 6">
              <a:extLst>
                <a:ext uri="{FF2B5EF4-FFF2-40B4-BE49-F238E27FC236}">
                  <a16:creationId xmlns:a16="http://schemas.microsoft.com/office/drawing/2014/main" id="{FF125876-CD8F-9D40-DF8D-6018747C7B30}"/>
                </a:ext>
              </a:extLst>
            </p:cNvPr>
            <p:cNvPicPr>
              <a:picLocks noChangeAspect="1"/>
            </p:cNvPicPr>
            <p:nvPr/>
          </p:nvPicPr>
          <p:blipFill>
            <a:blip r:embed="rId4"/>
            <a:stretch>
              <a:fillRect/>
            </a:stretch>
          </p:blipFill>
          <p:spPr>
            <a:xfrm>
              <a:off x="2482455" y="3151145"/>
              <a:ext cx="3213573" cy="547239"/>
            </a:xfrm>
            <a:prstGeom prst="rect">
              <a:avLst/>
            </a:prstGeom>
          </p:spPr>
        </p:pic>
        <p:sp>
          <p:nvSpPr>
            <p:cNvPr id="15" name="TextBox 14">
              <a:extLst>
                <a:ext uri="{FF2B5EF4-FFF2-40B4-BE49-F238E27FC236}">
                  <a16:creationId xmlns:a16="http://schemas.microsoft.com/office/drawing/2014/main" id="{B6A058D6-7926-F4BC-1A21-A5F73D72B2D3}"/>
                </a:ext>
              </a:extLst>
            </p:cNvPr>
            <p:cNvSpPr txBox="1"/>
            <p:nvPr/>
          </p:nvSpPr>
          <p:spPr>
            <a:xfrm>
              <a:off x="6149501" y="3240098"/>
              <a:ext cx="1841841" cy="369332"/>
            </a:xfrm>
            <a:prstGeom prst="rect">
              <a:avLst/>
            </a:prstGeom>
            <a:noFill/>
          </p:spPr>
          <p:txBody>
            <a:bodyPr wrap="square" rtlCol="0">
              <a:spAutoFit/>
            </a:bodyPr>
            <a:lstStyle/>
            <a:p>
              <a:r>
                <a:rPr lang="en-US" b="1" dirty="0">
                  <a:solidFill>
                    <a:srgbClr val="7030A0"/>
                  </a:solidFill>
                </a:rPr>
                <a:t>prime_racer3.py</a:t>
              </a:r>
            </a:p>
          </p:txBody>
        </p:sp>
      </p:grpSp>
      <p:grpSp>
        <p:nvGrpSpPr>
          <p:cNvPr id="22" name="Group 21">
            <a:extLst>
              <a:ext uri="{FF2B5EF4-FFF2-40B4-BE49-F238E27FC236}">
                <a16:creationId xmlns:a16="http://schemas.microsoft.com/office/drawing/2014/main" id="{153FA1AC-D399-F186-DD9E-6A048A60777E}"/>
              </a:ext>
            </a:extLst>
          </p:cNvPr>
          <p:cNvGrpSpPr/>
          <p:nvPr/>
        </p:nvGrpSpPr>
        <p:grpSpPr>
          <a:xfrm>
            <a:off x="3182234" y="4032395"/>
            <a:ext cx="5473555" cy="488680"/>
            <a:chOff x="3155031" y="3876122"/>
            <a:chExt cx="5473555" cy="488680"/>
          </a:xfrm>
        </p:grpSpPr>
        <p:pic>
          <p:nvPicPr>
            <p:cNvPr id="11" name="Picture 10">
              <a:extLst>
                <a:ext uri="{FF2B5EF4-FFF2-40B4-BE49-F238E27FC236}">
                  <a16:creationId xmlns:a16="http://schemas.microsoft.com/office/drawing/2014/main" id="{C8B4A24F-DABB-EE18-7C57-83FEE0579529}"/>
                </a:ext>
              </a:extLst>
            </p:cNvPr>
            <p:cNvPicPr>
              <a:picLocks noChangeAspect="1"/>
            </p:cNvPicPr>
            <p:nvPr/>
          </p:nvPicPr>
          <p:blipFill>
            <a:blip r:embed="rId5"/>
            <a:stretch>
              <a:fillRect/>
            </a:stretch>
          </p:blipFill>
          <p:spPr>
            <a:xfrm>
              <a:off x="3155031" y="3876122"/>
              <a:ext cx="3170736" cy="488680"/>
            </a:xfrm>
            <a:prstGeom prst="rect">
              <a:avLst/>
            </a:prstGeom>
          </p:spPr>
        </p:pic>
        <p:sp>
          <p:nvSpPr>
            <p:cNvPr id="16" name="TextBox 15">
              <a:extLst>
                <a:ext uri="{FF2B5EF4-FFF2-40B4-BE49-F238E27FC236}">
                  <a16:creationId xmlns:a16="http://schemas.microsoft.com/office/drawing/2014/main" id="{B57AEF8B-7930-51AF-FE34-5E7A9689ACEA}"/>
                </a:ext>
              </a:extLst>
            </p:cNvPr>
            <p:cNvSpPr txBox="1"/>
            <p:nvPr/>
          </p:nvSpPr>
          <p:spPr>
            <a:xfrm>
              <a:off x="6786745" y="3935796"/>
              <a:ext cx="1841841" cy="369332"/>
            </a:xfrm>
            <a:prstGeom prst="rect">
              <a:avLst/>
            </a:prstGeom>
            <a:noFill/>
          </p:spPr>
          <p:txBody>
            <a:bodyPr wrap="square" rtlCol="0">
              <a:spAutoFit/>
            </a:bodyPr>
            <a:lstStyle/>
            <a:p>
              <a:r>
                <a:rPr lang="en-US" b="1" dirty="0">
                  <a:solidFill>
                    <a:srgbClr val="7030A0"/>
                  </a:solidFill>
                </a:rPr>
                <a:t>prime_racer4.py</a:t>
              </a:r>
            </a:p>
          </p:txBody>
        </p:sp>
      </p:grpSp>
    </p:spTree>
    <p:extLst>
      <p:ext uri="{BB962C8B-B14F-4D97-AF65-F5344CB8AC3E}">
        <p14:creationId xmlns:p14="http://schemas.microsoft.com/office/powerpoint/2010/main" val="3356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Bubble Sort</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8" name="Picture 7">
            <a:extLst>
              <a:ext uri="{FF2B5EF4-FFF2-40B4-BE49-F238E27FC236}">
                <a16:creationId xmlns:a16="http://schemas.microsoft.com/office/drawing/2014/main" id="{385F28ED-1701-4A86-AA31-647A7B70458D}"/>
              </a:ext>
            </a:extLst>
          </p:cNvPr>
          <p:cNvPicPr>
            <a:picLocks noChangeAspect="1"/>
          </p:cNvPicPr>
          <p:nvPr/>
        </p:nvPicPr>
        <p:blipFill>
          <a:blip r:embed="rId2"/>
          <a:stretch>
            <a:fillRect/>
          </a:stretch>
        </p:blipFill>
        <p:spPr>
          <a:xfrm>
            <a:off x="280987" y="1260476"/>
            <a:ext cx="8582025" cy="5095875"/>
          </a:xfrm>
          <a:prstGeom prst="rect">
            <a:avLst/>
          </a:prstGeom>
        </p:spPr>
      </p:pic>
    </p:spTree>
    <p:extLst>
      <p:ext uri="{BB962C8B-B14F-4D97-AF65-F5344CB8AC3E}">
        <p14:creationId xmlns:p14="http://schemas.microsoft.com/office/powerpoint/2010/main" val="39965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2323733-774D-3E99-C271-E49B038D4934}"/>
              </a:ext>
            </a:extLst>
          </p:cNvPr>
          <p:cNvPicPr>
            <a:picLocks noChangeAspect="1"/>
          </p:cNvPicPr>
          <p:nvPr/>
        </p:nvPicPr>
        <p:blipFill>
          <a:blip r:embed="rId2"/>
          <a:stretch>
            <a:fillRect/>
          </a:stretch>
        </p:blipFill>
        <p:spPr>
          <a:xfrm>
            <a:off x="1419964" y="1673473"/>
            <a:ext cx="6304073" cy="4283883"/>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39</a:t>
            </a:fld>
            <a:endParaRPr lang="en-US"/>
          </a:p>
        </p:txBody>
      </p:sp>
      <p:grpSp>
        <p:nvGrpSpPr>
          <p:cNvPr id="7" name="Group 6">
            <a:extLst>
              <a:ext uri="{FF2B5EF4-FFF2-40B4-BE49-F238E27FC236}">
                <a16:creationId xmlns:a16="http://schemas.microsoft.com/office/drawing/2014/main" id="{6E038B72-4CD4-94A5-A458-154144BB1040}"/>
              </a:ext>
            </a:extLst>
          </p:cNvPr>
          <p:cNvGrpSpPr/>
          <p:nvPr/>
        </p:nvGrpSpPr>
        <p:grpSpPr>
          <a:xfrm>
            <a:off x="3427687" y="1901391"/>
            <a:ext cx="1061518" cy="369332"/>
            <a:chOff x="4983476" y="2079211"/>
            <a:chExt cx="1061518" cy="369332"/>
          </a:xfrm>
        </p:grpSpPr>
        <p:cxnSp>
          <p:nvCxnSpPr>
            <p:cNvPr id="8" name="Straight Arrow Connector 7">
              <a:extLst>
                <a:ext uri="{FF2B5EF4-FFF2-40B4-BE49-F238E27FC236}">
                  <a16:creationId xmlns:a16="http://schemas.microsoft.com/office/drawing/2014/main" id="{3E24CDBC-6C54-3446-88F9-C3C5AF243780}"/>
                </a:ext>
              </a:extLst>
            </p:cNvPr>
            <p:cNvCxnSpPr>
              <a:cxnSpLocks/>
            </p:cNvCxnSpPr>
            <p:nvPr/>
          </p:nvCxnSpPr>
          <p:spPr>
            <a:xfrm flipH="1">
              <a:off x="4983476" y="2271434"/>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2BE06-634A-62A0-0C76-E8532EF79DB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5954B0A-F48A-B645-3914-33EDE6C0F5BE}"/>
              </a:ext>
            </a:extLst>
          </p:cNvPr>
          <p:cNvGrpSpPr/>
          <p:nvPr/>
        </p:nvGrpSpPr>
        <p:grpSpPr>
          <a:xfrm>
            <a:off x="3678832" y="2337777"/>
            <a:ext cx="1076632" cy="369332"/>
            <a:chOff x="4704120" y="2356972"/>
            <a:chExt cx="1076632" cy="369332"/>
          </a:xfrm>
        </p:grpSpPr>
        <p:cxnSp>
          <p:nvCxnSpPr>
            <p:cNvPr id="11" name="Straight Arrow Connector 10">
              <a:extLst>
                <a:ext uri="{FF2B5EF4-FFF2-40B4-BE49-F238E27FC236}">
                  <a16:creationId xmlns:a16="http://schemas.microsoft.com/office/drawing/2014/main" id="{C6779246-4AF2-1B53-FF6F-941352AC16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2FA31B-7811-8273-2D16-AA72D9E2C65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8ECE3F7D-5E48-1082-C07E-76174FC37150}"/>
              </a:ext>
            </a:extLst>
          </p:cNvPr>
          <p:cNvGrpSpPr/>
          <p:nvPr/>
        </p:nvGrpSpPr>
        <p:grpSpPr>
          <a:xfrm>
            <a:off x="7724036" y="2999036"/>
            <a:ext cx="1068643" cy="369332"/>
            <a:chOff x="3647644" y="4910075"/>
            <a:chExt cx="1068643" cy="369332"/>
          </a:xfrm>
        </p:grpSpPr>
        <p:sp>
          <p:nvSpPr>
            <p:cNvPr id="14" name="TextBox 13">
              <a:extLst>
                <a:ext uri="{FF2B5EF4-FFF2-40B4-BE49-F238E27FC236}">
                  <a16:creationId xmlns:a16="http://schemas.microsoft.com/office/drawing/2014/main" id="{74C132AD-4A81-95C1-4AFE-89AFBE9F9C3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098C61EF-820B-0F77-42E7-5694267254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A084B26-E786-0BA5-F2ED-44CC10642D91}"/>
              </a:ext>
            </a:extLst>
          </p:cNvPr>
          <p:cNvGrpSpPr/>
          <p:nvPr/>
        </p:nvGrpSpPr>
        <p:grpSpPr>
          <a:xfrm>
            <a:off x="5882978" y="3658409"/>
            <a:ext cx="1064340" cy="369332"/>
            <a:chOff x="3647644" y="5421073"/>
            <a:chExt cx="1064340" cy="369332"/>
          </a:xfrm>
        </p:grpSpPr>
        <p:sp>
          <p:nvSpPr>
            <p:cNvPr id="17" name="TextBox 16">
              <a:extLst>
                <a:ext uri="{FF2B5EF4-FFF2-40B4-BE49-F238E27FC236}">
                  <a16:creationId xmlns:a16="http://schemas.microsoft.com/office/drawing/2014/main" id="{D237F18F-45D5-1C55-0432-2A634D4706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6E5BF701-80E7-0341-7005-274FE13AD07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3587B47-F3C0-B50A-545B-8E315FDFC9E7}"/>
              </a:ext>
            </a:extLst>
          </p:cNvPr>
          <p:cNvGrpSpPr/>
          <p:nvPr/>
        </p:nvGrpSpPr>
        <p:grpSpPr>
          <a:xfrm>
            <a:off x="4768692" y="4070348"/>
            <a:ext cx="1068643" cy="369332"/>
            <a:chOff x="3647644" y="5359159"/>
            <a:chExt cx="1068643" cy="369332"/>
          </a:xfrm>
        </p:grpSpPr>
        <p:sp>
          <p:nvSpPr>
            <p:cNvPr id="20" name="TextBox 19">
              <a:extLst>
                <a:ext uri="{FF2B5EF4-FFF2-40B4-BE49-F238E27FC236}">
                  <a16:creationId xmlns:a16="http://schemas.microsoft.com/office/drawing/2014/main" id="{CDA079D3-2FDB-E30F-EA6C-F8CAF625C26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13059433-55DC-F4D0-10C7-1A321AB5F3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5F6AE03-44C0-E390-DF28-B240420E66C3}"/>
              </a:ext>
            </a:extLst>
          </p:cNvPr>
          <p:cNvGrpSpPr/>
          <p:nvPr/>
        </p:nvGrpSpPr>
        <p:grpSpPr>
          <a:xfrm>
            <a:off x="6169109" y="4496907"/>
            <a:ext cx="1076632" cy="369332"/>
            <a:chOff x="2157212" y="5356391"/>
            <a:chExt cx="1076632" cy="369332"/>
          </a:xfrm>
        </p:grpSpPr>
        <p:sp>
          <p:nvSpPr>
            <p:cNvPr id="23" name="TextBox 22">
              <a:extLst>
                <a:ext uri="{FF2B5EF4-FFF2-40B4-BE49-F238E27FC236}">
                  <a16:creationId xmlns:a16="http://schemas.microsoft.com/office/drawing/2014/main" id="{C21AE4DE-695C-1815-1A0C-43A4411FCFB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C076459D-ABF1-AECD-54B3-BDF83D79F2F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B94B6F2F-E6A8-15BE-8C06-65E40D4632BF}"/>
              </a:ext>
            </a:extLst>
          </p:cNvPr>
          <p:cNvGrpSpPr/>
          <p:nvPr/>
        </p:nvGrpSpPr>
        <p:grpSpPr>
          <a:xfrm>
            <a:off x="5844946" y="5157275"/>
            <a:ext cx="1076632" cy="369332"/>
            <a:chOff x="2157212" y="5356391"/>
            <a:chExt cx="1076632" cy="369332"/>
          </a:xfrm>
        </p:grpSpPr>
        <p:sp>
          <p:nvSpPr>
            <p:cNvPr id="26" name="TextBox 25">
              <a:extLst>
                <a:ext uri="{FF2B5EF4-FFF2-40B4-BE49-F238E27FC236}">
                  <a16:creationId xmlns:a16="http://schemas.microsoft.com/office/drawing/2014/main" id="{5F06678F-B004-4DB1-0A9F-3060574F8A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3D9B01AE-25E6-631B-C6E6-3A6A9ACD6A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7A3CC44-001A-A658-5D5E-33887F1EA00C}"/>
              </a:ext>
            </a:extLst>
          </p:cNvPr>
          <p:cNvGrpSpPr/>
          <p:nvPr/>
        </p:nvGrpSpPr>
        <p:grpSpPr>
          <a:xfrm>
            <a:off x="6585532" y="5590017"/>
            <a:ext cx="1076632" cy="369332"/>
            <a:chOff x="2157212" y="5356391"/>
            <a:chExt cx="1076632" cy="369332"/>
          </a:xfrm>
        </p:grpSpPr>
        <p:sp>
          <p:nvSpPr>
            <p:cNvPr id="29" name="TextBox 28">
              <a:extLst>
                <a:ext uri="{FF2B5EF4-FFF2-40B4-BE49-F238E27FC236}">
                  <a16:creationId xmlns:a16="http://schemas.microsoft.com/office/drawing/2014/main" id="{673D43BC-B421-8BBE-D376-93700553823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1A0DAC9-21F8-33CB-130F-CC131DEDF02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12C79D0-716B-AC9F-3FED-970B69AB21E7}"/>
              </a:ext>
            </a:extLst>
          </p:cNvPr>
          <p:cNvGrpSpPr/>
          <p:nvPr/>
        </p:nvGrpSpPr>
        <p:grpSpPr>
          <a:xfrm>
            <a:off x="4603316" y="4285629"/>
            <a:ext cx="1076632" cy="369332"/>
            <a:chOff x="2157212" y="5356391"/>
            <a:chExt cx="1076632" cy="369332"/>
          </a:xfrm>
        </p:grpSpPr>
        <p:sp>
          <p:nvSpPr>
            <p:cNvPr id="32" name="TextBox 31">
              <a:extLst>
                <a:ext uri="{FF2B5EF4-FFF2-40B4-BE49-F238E27FC236}">
                  <a16:creationId xmlns:a16="http://schemas.microsoft.com/office/drawing/2014/main" id="{9180764D-1499-C29A-F33D-043D2E76FC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5903E424-B0C7-2E19-6378-01F06DBFDDB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BF949FB7-C35B-5886-254B-D662960A0D54}"/>
              </a:ext>
            </a:extLst>
          </p:cNvPr>
          <p:cNvSpPr txBox="1"/>
          <p:nvPr/>
        </p:nvSpPr>
        <p:spPr>
          <a:xfrm>
            <a:off x="1469034" y="6148387"/>
            <a:ext cx="5778298" cy="369332"/>
          </a:xfrm>
          <a:prstGeom prst="rect">
            <a:avLst/>
          </a:prstGeom>
          <a:noFill/>
        </p:spPr>
        <p:txBody>
          <a:bodyPr wrap="square">
            <a:spAutoFit/>
          </a:bodyPr>
          <a:lstStyle/>
          <a:p>
            <a:pPr algn="ctr"/>
            <a:r>
              <a:rPr lang="en-US" dirty="0">
                <a:hlinkClick r:id="rId3"/>
              </a:rPr>
              <a:t>The Basics of Indexing and Slicing Python Lists</a:t>
            </a:r>
            <a:endParaRPr lang="en-US" dirty="0"/>
          </a:p>
        </p:txBody>
      </p:sp>
      <p:sp>
        <p:nvSpPr>
          <p:cNvPr id="34" name="TextBox 33">
            <a:extLst>
              <a:ext uri="{FF2B5EF4-FFF2-40B4-BE49-F238E27FC236}">
                <a16:creationId xmlns:a16="http://schemas.microsoft.com/office/drawing/2014/main" id="{92C611D0-D5B5-9E62-3A79-51D90AC77F26}"/>
              </a:ext>
            </a:extLst>
          </p:cNvPr>
          <p:cNvSpPr txBox="1"/>
          <p:nvPr/>
        </p:nvSpPr>
        <p:spPr>
          <a:xfrm>
            <a:off x="7060152" y="3648758"/>
            <a:ext cx="178382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[start:stop:step]</a:t>
            </a:r>
          </a:p>
        </p:txBody>
      </p:sp>
      <p:sp>
        <p:nvSpPr>
          <p:cNvPr id="3" name="Rectangle 2">
            <a:extLst>
              <a:ext uri="{FF2B5EF4-FFF2-40B4-BE49-F238E27FC236}">
                <a16:creationId xmlns:a16="http://schemas.microsoft.com/office/drawing/2014/main" id="{453A5FAA-D31B-E1EF-5412-C4A4DD45A87B}"/>
              </a:ext>
            </a:extLst>
          </p:cNvPr>
          <p:cNvSpPr/>
          <p:nvPr/>
        </p:nvSpPr>
        <p:spPr>
          <a:xfrm>
            <a:off x="3372401" y="3746516"/>
            <a:ext cx="94082" cy="163494"/>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FC080-3716-B6A3-B5CF-81EFC450F997}"/>
              </a:ext>
            </a:extLst>
          </p:cNvPr>
          <p:cNvSpPr/>
          <p:nvPr/>
        </p:nvSpPr>
        <p:spPr>
          <a:xfrm>
            <a:off x="5349835" y="3752326"/>
            <a:ext cx="94082" cy="163494"/>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28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par>
                          <p:cTn id="23" fill="hold">
                            <p:stCondLst>
                              <p:cond delay="500"/>
                            </p:stCondLst>
                            <p:childTnLst>
                              <p:par>
                                <p:cTn id="24" presetID="2" presetClass="entr" presetSubtype="2"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500" fill="hold"/>
                                        <p:tgtEl>
                                          <p:spTgt spid="34"/>
                                        </p:tgtEl>
                                        <p:attrNameLst>
                                          <p:attrName>ppt_x</p:attrName>
                                        </p:attrNameLst>
                                      </p:cBhvr>
                                      <p:tavLst>
                                        <p:tav tm="0">
                                          <p:val>
                                            <p:strVal val="1+#ppt_w/2"/>
                                          </p:val>
                                        </p:tav>
                                        <p:tav tm="100000">
                                          <p:val>
                                            <p:strVal val="#ppt_x"/>
                                          </p:val>
                                        </p:tav>
                                      </p:tavLst>
                                    </p:anim>
                                    <p:anim calcmode="lin" valueType="num">
                                      <p:cBhvr additive="base">
                                        <p:cTn id="27" dur="500" fill="hold"/>
                                        <p:tgtEl>
                                          <p:spTgt spid="34"/>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16" presetClass="entr" presetSubtype="2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par>
                          <p:cTn id="37" fill="hold">
                            <p:stCondLst>
                              <p:cond delay="2000"/>
                            </p:stCondLst>
                            <p:childTnLst>
                              <p:par>
                                <p:cTn id="38" presetID="16" presetClass="entr" presetSubtype="2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right)">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right)">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right)">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righ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4" grpId="0" animBg="1"/>
      <p:bldP spid="3"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21" name="Slide Number Placeholder 20"/>
          <p:cNvSpPr>
            <a:spLocks noGrp="1"/>
          </p:cNvSpPr>
          <p:nvPr>
            <p:ph type="sldNum" sz="quarter" idx="12"/>
          </p:nvPr>
        </p:nvSpPr>
        <p:spPr/>
        <p:txBody>
          <a:bodyPr/>
          <a:lstStyle/>
          <a:p>
            <a:fld id="{650AD656-6FF9-465D-B7B0-1CD0DD39CD23}" type="slidenum">
              <a:rPr lang="en-US" smtClean="0"/>
              <a:t>4</a:t>
            </a:fld>
            <a:endParaRPr lang="en-US" dirty="0"/>
          </a:p>
        </p:txBody>
      </p:sp>
      <p:grpSp>
        <p:nvGrpSpPr>
          <p:cNvPr id="16" name="Group 15"/>
          <p:cNvGrpSpPr/>
          <p:nvPr/>
        </p:nvGrpSpPr>
        <p:grpSpPr>
          <a:xfrm>
            <a:off x="6044292" y="4211090"/>
            <a:ext cx="2550886" cy="1023990"/>
            <a:chOff x="6259286" y="3002500"/>
            <a:chExt cx="2550886" cy="1023990"/>
          </a:xfrm>
        </p:grpSpPr>
        <p:pic>
          <p:nvPicPr>
            <p:cNvPr id="6" name="Picture 5"/>
            <p:cNvPicPr>
              <a:picLocks noChangeAspect="1"/>
            </p:cNvPicPr>
            <p:nvPr/>
          </p:nvPicPr>
          <p:blipFill>
            <a:blip r:embed="rId2"/>
            <a:stretch>
              <a:fillRect/>
            </a:stretch>
          </p:blipFill>
          <p:spPr>
            <a:xfrm>
              <a:off x="6259286" y="3002500"/>
              <a:ext cx="739321" cy="1023990"/>
            </a:xfrm>
            <a:prstGeom prst="rect">
              <a:avLst/>
            </a:prstGeom>
          </p:spPr>
        </p:pic>
        <p:sp>
          <p:nvSpPr>
            <p:cNvPr id="7" name="TextBox 6"/>
            <p:cNvSpPr txBox="1"/>
            <p:nvPr/>
          </p:nvSpPr>
          <p:spPr>
            <a:xfrm>
              <a:off x="7141030" y="3007591"/>
              <a:ext cx="1669142" cy="923330"/>
            </a:xfrm>
            <a:prstGeom prst="rect">
              <a:avLst/>
            </a:prstGeom>
            <a:noFill/>
          </p:spPr>
          <p:txBody>
            <a:bodyPr wrap="square" rtlCol="0">
              <a:spAutoFit/>
            </a:bodyPr>
            <a:lstStyle/>
            <a:p>
              <a:r>
                <a:rPr lang="en-US" dirty="0"/>
                <a:t>Suit = </a:t>
              </a:r>
              <a:r>
                <a:rPr lang="en-US" b="1" dirty="0">
                  <a:solidFill>
                    <a:srgbClr val="00B050"/>
                  </a:solidFill>
                </a:rPr>
                <a:t>2</a:t>
              </a:r>
            </a:p>
            <a:p>
              <a:r>
                <a:rPr lang="en-US" dirty="0"/>
                <a:t>Rank = </a:t>
              </a:r>
              <a:r>
                <a:rPr lang="en-US" b="1" dirty="0">
                  <a:solidFill>
                    <a:srgbClr val="FF0000"/>
                  </a:solidFill>
                </a:rPr>
                <a:t>10</a:t>
              </a:r>
            </a:p>
            <a:p>
              <a:r>
                <a:rPr lang="en-US" dirty="0"/>
                <a:t>2 * 13 + 10 = </a:t>
              </a:r>
              <a:r>
                <a:rPr lang="en-US" b="1" u="sng" dirty="0">
                  <a:solidFill>
                    <a:srgbClr val="0070C0"/>
                  </a:solidFill>
                </a:rPr>
                <a:t>36</a:t>
              </a:r>
            </a:p>
          </p:txBody>
        </p:sp>
      </p:grpSp>
      <p:sp>
        <p:nvSpPr>
          <p:cNvPr id="12" name="TextBox 11"/>
          <p:cNvSpPr txBox="1"/>
          <p:nvPr/>
        </p:nvSpPr>
        <p:spPr>
          <a:xfrm>
            <a:off x="5621564" y="2258458"/>
            <a:ext cx="3396343" cy="461665"/>
          </a:xfrm>
          <a:prstGeom prst="rect">
            <a:avLst/>
          </a:prstGeom>
          <a:noFill/>
          <a:ln w="19050">
            <a:solidFill>
              <a:schemeClr val="tx1"/>
            </a:solidFill>
          </a:ln>
        </p:spPr>
        <p:txBody>
          <a:bodyPr wrap="square" rtlCol="0">
            <a:spAutoFit/>
          </a:bodyPr>
          <a:lstStyle/>
          <a:p>
            <a:pPr algn="ctr"/>
            <a:r>
              <a:rPr lang="en-US" sz="2400" b="1" dirty="0">
                <a:solidFill>
                  <a:srgbClr val="0070C0"/>
                </a:solidFill>
              </a:rPr>
              <a:t>Card # </a:t>
            </a:r>
            <a:r>
              <a:rPr lang="en-US" sz="2400" b="1" dirty="0"/>
              <a:t>= </a:t>
            </a:r>
            <a:r>
              <a:rPr lang="en-US" sz="2400" b="1" dirty="0">
                <a:solidFill>
                  <a:srgbClr val="00B050"/>
                </a:solidFill>
              </a:rPr>
              <a:t>Suit</a:t>
            </a:r>
            <a:r>
              <a:rPr lang="en-US" sz="2400" b="1" dirty="0"/>
              <a:t> * 13 + </a:t>
            </a:r>
            <a:r>
              <a:rPr lang="en-US" sz="2400" b="1" dirty="0">
                <a:solidFill>
                  <a:srgbClr val="FF0000"/>
                </a:solidFill>
              </a:rPr>
              <a:t>Rank</a:t>
            </a:r>
          </a:p>
        </p:txBody>
      </p:sp>
      <p:grpSp>
        <p:nvGrpSpPr>
          <p:cNvPr id="17" name="Group 16"/>
          <p:cNvGrpSpPr/>
          <p:nvPr/>
        </p:nvGrpSpPr>
        <p:grpSpPr>
          <a:xfrm>
            <a:off x="6044292" y="5532655"/>
            <a:ext cx="2504599" cy="1027270"/>
            <a:chOff x="6305573" y="4308371"/>
            <a:chExt cx="2504599" cy="1027270"/>
          </a:xfrm>
        </p:grpSpPr>
        <p:pic>
          <p:nvPicPr>
            <p:cNvPr id="9" name="Picture 8"/>
            <p:cNvPicPr>
              <a:picLocks noChangeAspect="1"/>
            </p:cNvPicPr>
            <p:nvPr/>
          </p:nvPicPr>
          <p:blipFill>
            <a:blip r:embed="rId3"/>
            <a:stretch>
              <a:fillRect/>
            </a:stretch>
          </p:blipFill>
          <p:spPr>
            <a:xfrm>
              <a:off x="6305573" y="4308371"/>
              <a:ext cx="708463" cy="1027270"/>
            </a:xfrm>
            <a:prstGeom prst="rect">
              <a:avLst/>
            </a:prstGeom>
          </p:spPr>
        </p:pic>
        <p:sp>
          <p:nvSpPr>
            <p:cNvPr id="13" name="TextBox 12"/>
            <p:cNvSpPr txBox="1"/>
            <p:nvPr/>
          </p:nvSpPr>
          <p:spPr>
            <a:xfrm>
              <a:off x="7141030" y="4308371"/>
              <a:ext cx="1669142" cy="923330"/>
            </a:xfrm>
            <a:prstGeom prst="rect">
              <a:avLst/>
            </a:prstGeom>
            <a:noFill/>
          </p:spPr>
          <p:txBody>
            <a:bodyPr wrap="square" rtlCol="0">
              <a:spAutoFit/>
            </a:bodyPr>
            <a:lstStyle/>
            <a:p>
              <a:r>
                <a:rPr lang="en-US" dirty="0"/>
                <a:t>Suit = </a:t>
              </a:r>
              <a:r>
                <a:rPr lang="en-US" b="1" dirty="0">
                  <a:solidFill>
                    <a:srgbClr val="00B050"/>
                  </a:solidFill>
                </a:rPr>
                <a:t>3</a:t>
              </a:r>
            </a:p>
            <a:p>
              <a:r>
                <a:rPr lang="en-US" dirty="0"/>
                <a:t>Rank = </a:t>
              </a:r>
              <a:r>
                <a:rPr lang="en-US" b="1" dirty="0">
                  <a:solidFill>
                    <a:srgbClr val="FF0000"/>
                  </a:solidFill>
                </a:rPr>
                <a:t>12</a:t>
              </a:r>
            </a:p>
            <a:p>
              <a:r>
                <a:rPr lang="en-US" dirty="0"/>
                <a:t>3 * 13 + 12 = </a:t>
              </a:r>
              <a:r>
                <a:rPr lang="en-US" b="1" u="sng" dirty="0">
                  <a:solidFill>
                    <a:srgbClr val="0070C0"/>
                  </a:solidFill>
                </a:rPr>
                <a:t>51</a:t>
              </a:r>
            </a:p>
          </p:txBody>
        </p:sp>
      </p:grpSp>
      <p:grpSp>
        <p:nvGrpSpPr>
          <p:cNvPr id="18" name="Group 17"/>
          <p:cNvGrpSpPr/>
          <p:nvPr/>
        </p:nvGrpSpPr>
        <p:grpSpPr>
          <a:xfrm>
            <a:off x="6044292" y="2995276"/>
            <a:ext cx="2504599" cy="923330"/>
            <a:chOff x="6305573" y="5610612"/>
            <a:chExt cx="2504599" cy="923330"/>
          </a:xfrm>
        </p:grpSpPr>
        <p:pic>
          <p:nvPicPr>
            <p:cNvPr id="14" name="Picture 13"/>
            <p:cNvPicPr>
              <a:picLocks noChangeAspect="1"/>
            </p:cNvPicPr>
            <p:nvPr/>
          </p:nvPicPr>
          <p:blipFill>
            <a:blip r:embed="rId4"/>
            <a:stretch>
              <a:fillRect/>
            </a:stretch>
          </p:blipFill>
          <p:spPr>
            <a:xfrm>
              <a:off x="6305573" y="5610612"/>
              <a:ext cx="727609" cy="909511"/>
            </a:xfrm>
            <a:prstGeom prst="rect">
              <a:avLst/>
            </a:prstGeom>
          </p:spPr>
        </p:pic>
        <p:sp>
          <p:nvSpPr>
            <p:cNvPr id="15" name="TextBox 14"/>
            <p:cNvSpPr txBox="1"/>
            <p:nvPr/>
          </p:nvSpPr>
          <p:spPr>
            <a:xfrm>
              <a:off x="7141030" y="5610612"/>
              <a:ext cx="1669142" cy="923330"/>
            </a:xfrm>
            <a:prstGeom prst="rect">
              <a:avLst/>
            </a:prstGeom>
            <a:noFill/>
          </p:spPr>
          <p:txBody>
            <a:bodyPr wrap="square" rtlCol="0">
              <a:spAutoFit/>
            </a:bodyPr>
            <a:lstStyle/>
            <a:p>
              <a:r>
                <a:rPr lang="en-US" dirty="0"/>
                <a:t>Suit = </a:t>
              </a:r>
              <a:r>
                <a:rPr lang="en-US" b="1" dirty="0">
                  <a:solidFill>
                    <a:srgbClr val="00B050"/>
                  </a:solidFill>
                </a:rPr>
                <a:t>0</a:t>
              </a:r>
            </a:p>
            <a:p>
              <a:r>
                <a:rPr lang="en-US" dirty="0"/>
                <a:t>Rank = </a:t>
              </a:r>
              <a:r>
                <a:rPr lang="en-US" b="1" dirty="0">
                  <a:solidFill>
                    <a:srgbClr val="FF0000"/>
                  </a:solidFill>
                </a:rPr>
                <a:t>0</a:t>
              </a:r>
            </a:p>
            <a:p>
              <a:r>
                <a:rPr lang="en-US" dirty="0"/>
                <a:t>0 * 13 + 0 = </a:t>
              </a:r>
              <a:r>
                <a:rPr lang="en-US" b="1" u="sng" dirty="0">
                  <a:solidFill>
                    <a:srgbClr val="0070C0"/>
                  </a:solidFill>
                </a:rPr>
                <a:t>0</a:t>
              </a:r>
            </a:p>
          </p:txBody>
        </p:sp>
      </p:grpSp>
      <p:graphicFrame>
        <p:nvGraphicFramePr>
          <p:cNvPr id="20" name="Table 19"/>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6051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B948EE34-43D5-5EDD-37DC-F550F00516EA}"/>
              </a:ext>
            </a:extLst>
          </p:cNvPr>
          <p:cNvPicPr>
            <a:picLocks noChangeAspect="1"/>
          </p:cNvPicPr>
          <p:nvPr/>
        </p:nvPicPr>
        <p:blipFill>
          <a:blip r:embed="rId2"/>
          <a:stretch>
            <a:fillRect/>
          </a:stretch>
        </p:blipFill>
        <p:spPr>
          <a:xfrm>
            <a:off x="1259268" y="1908978"/>
            <a:ext cx="6466667" cy="350476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40</a:t>
            </a:fld>
            <a:endParaRPr lang="en-US"/>
          </a:p>
        </p:txBody>
      </p:sp>
      <p:grpSp>
        <p:nvGrpSpPr>
          <p:cNvPr id="6" name="Group 5">
            <a:extLst>
              <a:ext uri="{FF2B5EF4-FFF2-40B4-BE49-F238E27FC236}">
                <a16:creationId xmlns:a16="http://schemas.microsoft.com/office/drawing/2014/main" id="{CF50C3C3-4A16-5881-4D8B-BD07D5CCA124}"/>
              </a:ext>
            </a:extLst>
          </p:cNvPr>
          <p:cNvGrpSpPr/>
          <p:nvPr/>
        </p:nvGrpSpPr>
        <p:grpSpPr>
          <a:xfrm>
            <a:off x="3635172" y="1885820"/>
            <a:ext cx="1076632" cy="369332"/>
            <a:chOff x="4968362" y="2079211"/>
            <a:chExt cx="1076632" cy="369332"/>
          </a:xfrm>
        </p:grpSpPr>
        <p:cxnSp>
          <p:nvCxnSpPr>
            <p:cNvPr id="7" name="Straight Arrow Connector 6">
              <a:extLst>
                <a:ext uri="{FF2B5EF4-FFF2-40B4-BE49-F238E27FC236}">
                  <a16:creationId xmlns:a16="http://schemas.microsoft.com/office/drawing/2014/main" id="{CC3D611C-E0F3-BC44-1493-3A70F12D11B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D44626-9A83-9AA6-5C3B-20ED8B706E0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79434E80-A3C6-2387-A2CE-06E91CDA3B55}"/>
              </a:ext>
            </a:extLst>
          </p:cNvPr>
          <p:cNvGrpSpPr/>
          <p:nvPr/>
        </p:nvGrpSpPr>
        <p:grpSpPr>
          <a:xfrm>
            <a:off x="4393652" y="2103312"/>
            <a:ext cx="1076632" cy="369332"/>
            <a:chOff x="4704120" y="2356972"/>
            <a:chExt cx="1076632" cy="369332"/>
          </a:xfrm>
        </p:grpSpPr>
        <p:cxnSp>
          <p:nvCxnSpPr>
            <p:cNvPr id="10" name="Straight Arrow Connector 9">
              <a:extLst>
                <a:ext uri="{FF2B5EF4-FFF2-40B4-BE49-F238E27FC236}">
                  <a16:creationId xmlns:a16="http://schemas.microsoft.com/office/drawing/2014/main" id="{D6261FF1-9797-5F98-0310-B43CD0ECEE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551AF9-BF07-E40F-24BC-93A5E63F171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F6BDB60-E824-411B-4BC7-F74ED5A913EE}"/>
              </a:ext>
            </a:extLst>
          </p:cNvPr>
          <p:cNvGrpSpPr/>
          <p:nvPr/>
        </p:nvGrpSpPr>
        <p:grpSpPr>
          <a:xfrm>
            <a:off x="3358823" y="2329031"/>
            <a:ext cx="1068643" cy="369332"/>
            <a:chOff x="3647644" y="4910075"/>
            <a:chExt cx="1068643" cy="369332"/>
          </a:xfrm>
        </p:grpSpPr>
        <p:sp>
          <p:nvSpPr>
            <p:cNvPr id="13" name="TextBox 12">
              <a:extLst>
                <a:ext uri="{FF2B5EF4-FFF2-40B4-BE49-F238E27FC236}">
                  <a16:creationId xmlns:a16="http://schemas.microsoft.com/office/drawing/2014/main" id="{10470728-5CD5-BE55-0825-1D8C8B934B3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FD4EEA22-7175-3FC8-4BA4-D13D14BD869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47F4E99-75A8-C8BF-B47E-9238CC563B0E}"/>
              </a:ext>
            </a:extLst>
          </p:cNvPr>
          <p:cNvGrpSpPr/>
          <p:nvPr/>
        </p:nvGrpSpPr>
        <p:grpSpPr>
          <a:xfrm>
            <a:off x="3669777" y="2579454"/>
            <a:ext cx="1064340" cy="369332"/>
            <a:chOff x="3647644" y="5421073"/>
            <a:chExt cx="1064340" cy="369332"/>
          </a:xfrm>
        </p:grpSpPr>
        <p:sp>
          <p:nvSpPr>
            <p:cNvPr id="16" name="TextBox 15">
              <a:extLst>
                <a:ext uri="{FF2B5EF4-FFF2-40B4-BE49-F238E27FC236}">
                  <a16:creationId xmlns:a16="http://schemas.microsoft.com/office/drawing/2014/main" id="{9A50ACD1-F97C-27E0-97E2-11320A357C5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7ADC7F8C-30ED-CD47-83C6-5D5694B3AA0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73EDE85-CC3E-D555-A3C0-89C179DFB213}"/>
              </a:ext>
            </a:extLst>
          </p:cNvPr>
          <p:cNvGrpSpPr/>
          <p:nvPr/>
        </p:nvGrpSpPr>
        <p:grpSpPr>
          <a:xfrm>
            <a:off x="3990587" y="2789814"/>
            <a:ext cx="1068643" cy="369332"/>
            <a:chOff x="3647644" y="5359159"/>
            <a:chExt cx="1068643" cy="369332"/>
          </a:xfrm>
        </p:grpSpPr>
        <p:sp>
          <p:nvSpPr>
            <p:cNvPr id="19" name="TextBox 18">
              <a:extLst>
                <a:ext uri="{FF2B5EF4-FFF2-40B4-BE49-F238E27FC236}">
                  <a16:creationId xmlns:a16="http://schemas.microsoft.com/office/drawing/2014/main" id="{D4BD5F41-9A84-0469-125E-F6B21F2D310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C72BBDEE-435D-FB2C-4399-49835D50C20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6A2C22C-255B-EB0C-3A2A-8B61900AADC1}"/>
              </a:ext>
            </a:extLst>
          </p:cNvPr>
          <p:cNvGrpSpPr/>
          <p:nvPr/>
        </p:nvGrpSpPr>
        <p:grpSpPr>
          <a:xfrm>
            <a:off x="4557144" y="3925656"/>
            <a:ext cx="1076632" cy="369332"/>
            <a:chOff x="2157212" y="5356391"/>
            <a:chExt cx="1076632" cy="369332"/>
          </a:xfrm>
        </p:grpSpPr>
        <p:sp>
          <p:nvSpPr>
            <p:cNvPr id="22" name="TextBox 21">
              <a:extLst>
                <a:ext uri="{FF2B5EF4-FFF2-40B4-BE49-F238E27FC236}">
                  <a16:creationId xmlns:a16="http://schemas.microsoft.com/office/drawing/2014/main" id="{E0A28052-665F-C78F-60FE-8BEA0FB939A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8D65C95-3F86-53AA-A38E-AAC483FE2E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4022E5F-CEBE-5070-934A-7C1922BFF3F3}"/>
              </a:ext>
            </a:extLst>
          </p:cNvPr>
          <p:cNvGrpSpPr/>
          <p:nvPr/>
        </p:nvGrpSpPr>
        <p:grpSpPr>
          <a:xfrm>
            <a:off x="3911332" y="4162250"/>
            <a:ext cx="1076632" cy="369332"/>
            <a:chOff x="2157212" y="5356391"/>
            <a:chExt cx="1076632" cy="369332"/>
          </a:xfrm>
        </p:grpSpPr>
        <p:sp>
          <p:nvSpPr>
            <p:cNvPr id="25" name="TextBox 24">
              <a:extLst>
                <a:ext uri="{FF2B5EF4-FFF2-40B4-BE49-F238E27FC236}">
                  <a16:creationId xmlns:a16="http://schemas.microsoft.com/office/drawing/2014/main" id="{EEAC433A-AC05-21E4-1B50-BDDE88F3D14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153D025E-F4F4-CF1E-39B4-67FA3FE1EB6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3353130-742F-2B24-AC31-344D18B691CA}"/>
              </a:ext>
            </a:extLst>
          </p:cNvPr>
          <p:cNvGrpSpPr/>
          <p:nvPr/>
        </p:nvGrpSpPr>
        <p:grpSpPr>
          <a:xfrm>
            <a:off x="4008287" y="4385093"/>
            <a:ext cx="1076632" cy="369332"/>
            <a:chOff x="2157212" y="5356391"/>
            <a:chExt cx="1076632" cy="369332"/>
          </a:xfrm>
        </p:grpSpPr>
        <p:sp>
          <p:nvSpPr>
            <p:cNvPr id="28" name="TextBox 27">
              <a:extLst>
                <a:ext uri="{FF2B5EF4-FFF2-40B4-BE49-F238E27FC236}">
                  <a16:creationId xmlns:a16="http://schemas.microsoft.com/office/drawing/2014/main" id="{598F60BC-7D44-834E-94E8-C75D2CB66A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8D941AF3-FD61-E56E-304E-8FAADA4DE2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E5A2074-4EE9-CC5F-EB11-28DBAC0291B6}"/>
              </a:ext>
            </a:extLst>
          </p:cNvPr>
          <p:cNvGrpSpPr/>
          <p:nvPr/>
        </p:nvGrpSpPr>
        <p:grpSpPr>
          <a:xfrm>
            <a:off x="5207090" y="3232087"/>
            <a:ext cx="1076632" cy="369332"/>
            <a:chOff x="2157212" y="5356391"/>
            <a:chExt cx="1076632" cy="369332"/>
          </a:xfrm>
        </p:grpSpPr>
        <p:sp>
          <p:nvSpPr>
            <p:cNvPr id="31" name="TextBox 30">
              <a:extLst>
                <a:ext uri="{FF2B5EF4-FFF2-40B4-BE49-F238E27FC236}">
                  <a16:creationId xmlns:a16="http://schemas.microsoft.com/office/drawing/2014/main" id="{D9E10561-41D1-9CFC-BC37-3081E26289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83CE5974-164C-23C7-E779-084A2BBDF4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E798533-078F-0727-5ACB-2E19AC2F35C3}"/>
              </a:ext>
            </a:extLst>
          </p:cNvPr>
          <p:cNvGrpSpPr/>
          <p:nvPr/>
        </p:nvGrpSpPr>
        <p:grpSpPr>
          <a:xfrm>
            <a:off x="3917027" y="4842746"/>
            <a:ext cx="1076632" cy="369332"/>
            <a:chOff x="2157212" y="5356391"/>
            <a:chExt cx="1076632" cy="369332"/>
          </a:xfrm>
        </p:grpSpPr>
        <p:sp>
          <p:nvSpPr>
            <p:cNvPr id="34" name="TextBox 33">
              <a:extLst>
                <a:ext uri="{FF2B5EF4-FFF2-40B4-BE49-F238E27FC236}">
                  <a16:creationId xmlns:a16="http://schemas.microsoft.com/office/drawing/2014/main" id="{55F0B95A-5E43-63F3-0A31-451754DA59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377DE456-C962-FD77-E3FF-DBCAF856DB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4B5C57BB-3FA3-CEF1-174E-AEEBBEA611F9}"/>
              </a:ext>
            </a:extLst>
          </p:cNvPr>
          <p:cNvGrpSpPr/>
          <p:nvPr/>
        </p:nvGrpSpPr>
        <p:grpSpPr>
          <a:xfrm>
            <a:off x="5633776" y="4754425"/>
            <a:ext cx="3162756" cy="1432880"/>
            <a:chOff x="4956408" y="4877746"/>
            <a:chExt cx="3162756" cy="1432880"/>
          </a:xfrm>
        </p:grpSpPr>
        <p:pic>
          <p:nvPicPr>
            <p:cNvPr id="36" name="Picture 35">
              <a:extLst>
                <a:ext uri="{FF2B5EF4-FFF2-40B4-BE49-F238E27FC236}">
                  <a16:creationId xmlns:a16="http://schemas.microsoft.com/office/drawing/2014/main" id="{C4172254-D5AC-1B91-BB6A-F0B043BD1AE2}"/>
                </a:ext>
              </a:extLst>
            </p:cNvPr>
            <p:cNvPicPr>
              <a:picLocks noChangeAspect="1"/>
            </p:cNvPicPr>
            <p:nvPr/>
          </p:nvPicPr>
          <p:blipFill>
            <a:blip r:embed="rId3"/>
            <a:stretch>
              <a:fillRect/>
            </a:stretch>
          </p:blipFill>
          <p:spPr>
            <a:xfrm>
              <a:off x="4956408" y="4877746"/>
              <a:ext cx="1428750" cy="1428750"/>
            </a:xfrm>
            <a:prstGeom prst="rect">
              <a:avLst/>
            </a:prstGeom>
          </p:spPr>
        </p:pic>
        <p:sp>
          <p:nvSpPr>
            <p:cNvPr id="37" name="TextBox 36">
              <a:extLst>
                <a:ext uri="{FF2B5EF4-FFF2-40B4-BE49-F238E27FC236}">
                  <a16:creationId xmlns:a16="http://schemas.microsoft.com/office/drawing/2014/main" id="{1E608033-2BA6-F0D6-8D05-613F20C61289}"/>
                </a:ext>
              </a:extLst>
            </p:cNvPr>
            <p:cNvSpPr txBox="1"/>
            <p:nvPr/>
          </p:nvSpPr>
          <p:spPr>
            <a:xfrm>
              <a:off x="6385158" y="5695073"/>
              <a:ext cx="1734006" cy="615553"/>
            </a:xfrm>
            <a:prstGeom prst="rect">
              <a:avLst/>
            </a:prstGeom>
            <a:noFill/>
          </p:spPr>
          <p:txBody>
            <a:bodyPr wrap="square" rtlCol="0">
              <a:spAutoFit/>
            </a:bodyPr>
            <a:lstStyle/>
            <a:p>
              <a:pPr algn="ctr"/>
              <a:r>
                <a:rPr lang="en-US" b="1" dirty="0"/>
                <a:t>Edward Friend</a:t>
              </a:r>
            </a:p>
            <a:p>
              <a:pPr algn="ctr"/>
              <a:r>
                <a:rPr lang="en-US" sz="1600" dirty="0"/>
                <a:t>(1929-2019)</a:t>
              </a:r>
            </a:p>
          </p:txBody>
        </p:sp>
      </p:grpSp>
      <p:sp>
        <p:nvSpPr>
          <p:cNvPr id="39" name="TextBox 38">
            <a:extLst>
              <a:ext uri="{FF2B5EF4-FFF2-40B4-BE49-F238E27FC236}">
                <a16:creationId xmlns:a16="http://schemas.microsoft.com/office/drawing/2014/main" id="{0A32B566-9505-DBA2-DDC4-36CE5B90AF52}"/>
              </a:ext>
            </a:extLst>
          </p:cNvPr>
          <p:cNvSpPr txBox="1"/>
          <p:nvPr/>
        </p:nvSpPr>
        <p:spPr>
          <a:xfrm>
            <a:off x="3710606" y="5577775"/>
            <a:ext cx="1618938" cy="369332"/>
          </a:xfrm>
          <a:prstGeom prst="rect">
            <a:avLst/>
          </a:prstGeom>
          <a:solidFill>
            <a:schemeClr val="bg1"/>
          </a:solidFill>
          <a:ln>
            <a:solidFill>
              <a:srgbClr val="7030A0"/>
            </a:solidFill>
          </a:ln>
        </p:spPr>
        <p:txBody>
          <a:bodyPr wrap="square" rtlCol="0">
            <a:spAutoFit/>
          </a:bodyPr>
          <a:lstStyle/>
          <a:p>
            <a:pPr algn="ctr"/>
            <a:r>
              <a:rPr lang="en-US" b="1" dirty="0">
                <a:solidFill>
                  <a:srgbClr val="7030A0"/>
                </a:solidFill>
              </a:rPr>
              <a:t>Invented 1956</a:t>
            </a:r>
          </a:p>
        </p:txBody>
      </p:sp>
    </p:spTree>
    <p:extLst>
      <p:ext uri="{BB962C8B-B14F-4D97-AF65-F5344CB8AC3E}">
        <p14:creationId xmlns:p14="http://schemas.microsoft.com/office/powerpoint/2010/main" val="1154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righ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righ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0-#ppt_h/2"/>
                                          </p:val>
                                        </p:tav>
                                        <p:tav tm="100000">
                                          <p:val>
                                            <p:strVal val="#ppt_y"/>
                                          </p:val>
                                        </p:tav>
                                      </p:tavLst>
                                    </p:anim>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CB867-76F9-E187-E96D-E5511A21839E}"/>
              </a:ext>
            </a:extLst>
          </p:cNvPr>
          <p:cNvPicPr>
            <a:picLocks noChangeAspect="1"/>
          </p:cNvPicPr>
          <p:nvPr/>
        </p:nvPicPr>
        <p:blipFill>
          <a:blip r:embed="rId2"/>
          <a:stretch>
            <a:fillRect/>
          </a:stretch>
        </p:blipFill>
        <p:spPr>
          <a:xfrm>
            <a:off x="348521" y="2260691"/>
            <a:ext cx="8446957" cy="930149"/>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41</a:t>
            </a:fld>
            <a:endParaRPr lang="en-US"/>
          </a:p>
        </p:txBody>
      </p:sp>
      <p:grpSp>
        <p:nvGrpSpPr>
          <p:cNvPr id="13" name="Group 12">
            <a:extLst>
              <a:ext uri="{FF2B5EF4-FFF2-40B4-BE49-F238E27FC236}">
                <a16:creationId xmlns:a16="http://schemas.microsoft.com/office/drawing/2014/main" id="{0BC00F78-6673-4FA6-33EC-1D3A2871D680}"/>
              </a:ext>
            </a:extLst>
          </p:cNvPr>
          <p:cNvGrpSpPr/>
          <p:nvPr/>
        </p:nvGrpSpPr>
        <p:grpSpPr>
          <a:xfrm>
            <a:off x="2229081" y="2904112"/>
            <a:ext cx="1076632" cy="369332"/>
            <a:chOff x="4968362" y="2079211"/>
            <a:chExt cx="1076632" cy="369332"/>
          </a:xfrm>
        </p:grpSpPr>
        <p:cxnSp>
          <p:nvCxnSpPr>
            <p:cNvPr id="14" name="Straight Arrow Connector 13">
              <a:extLst>
                <a:ext uri="{FF2B5EF4-FFF2-40B4-BE49-F238E27FC236}">
                  <a16:creationId xmlns:a16="http://schemas.microsoft.com/office/drawing/2014/main" id="{649CFC73-9134-590B-1BA7-F2D6235D060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A4C7D05-0CE0-A685-5C67-96865C55D52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1181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Bubble 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sp>
        <p:nvSpPr>
          <p:cNvPr id="7" name="Content Placeholder 2">
            <a:extLst>
              <a:ext uri="{FF2B5EF4-FFF2-40B4-BE49-F238E27FC236}">
                <a16:creationId xmlns:a16="http://schemas.microsoft.com/office/drawing/2014/main" id="{15DDD85D-F5A9-ABBD-E9B9-A2014C3BB66D}"/>
              </a:ext>
            </a:extLst>
          </p:cNvPr>
          <p:cNvSpPr>
            <a:spLocks noGrp="1"/>
          </p:cNvSpPr>
          <p:nvPr>
            <p:ph idx="1"/>
          </p:nvPr>
        </p:nvSpPr>
        <p:spPr>
          <a:xfrm>
            <a:off x="628650" y="1825625"/>
            <a:ext cx="7886700" cy="4351338"/>
          </a:xfrm>
        </p:spPr>
        <p:txBody>
          <a:bodyPr>
            <a:noAutofit/>
          </a:bodyPr>
          <a:lstStyle/>
          <a:p>
            <a:pPr>
              <a:spcBef>
                <a:spcPts val="0"/>
              </a:spcBef>
              <a:spcAft>
                <a:spcPts val="1200"/>
              </a:spcAft>
            </a:pPr>
            <a:r>
              <a:rPr lang="en-US" sz="2400" dirty="0"/>
              <a:t>The Bubble Sort is not very efficient because it can “move” only </a:t>
            </a:r>
            <a:r>
              <a:rPr lang="en-US" sz="2400" b="1" dirty="0"/>
              <a:t>one element</a:t>
            </a:r>
            <a:r>
              <a:rPr lang="en-US" sz="2400" dirty="0"/>
              <a:t> only </a:t>
            </a:r>
            <a:r>
              <a:rPr lang="en-US" sz="2400" b="1" dirty="0"/>
              <a:t>one slot </a:t>
            </a:r>
            <a:r>
              <a:rPr lang="en-US" sz="2400" dirty="0"/>
              <a:t>during</a:t>
            </a:r>
            <a:r>
              <a:rPr lang="en-US" sz="2400" b="1" dirty="0"/>
              <a:t> one pass</a:t>
            </a:r>
          </a:p>
          <a:p>
            <a:pPr lvl="1">
              <a:spcBef>
                <a:spcPts val="0"/>
              </a:spcBef>
              <a:spcAft>
                <a:spcPts val="1200"/>
              </a:spcAft>
            </a:pPr>
            <a:r>
              <a:rPr lang="en-US" sz="2000" dirty="0"/>
              <a:t>The code spends a lot of time scanning through the array </a:t>
            </a:r>
            <a:r>
              <a:rPr lang="en-US" sz="2000" b="1" dirty="0">
                <a:solidFill>
                  <a:srgbClr val="FF0000"/>
                </a:solidFill>
              </a:rPr>
              <a:t>reconfirming</a:t>
            </a:r>
            <a:r>
              <a:rPr lang="en-US" sz="2000" dirty="0"/>
              <a:t> that no swaps are needed between </a:t>
            </a:r>
            <a:r>
              <a:rPr lang="en-US" sz="2000" b="1" i="1" dirty="0"/>
              <a:t>adjacent</a:t>
            </a:r>
            <a:r>
              <a:rPr lang="en-US" sz="2000" dirty="0"/>
              <a:t> elements, just the same as it likely had confirmed that very fact on the previous pass through the array</a:t>
            </a:r>
          </a:p>
          <a:p>
            <a:pPr lvl="1">
              <a:spcBef>
                <a:spcPts val="0"/>
              </a:spcBef>
              <a:spcAft>
                <a:spcPts val="1200"/>
              </a:spcAft>
            </a:pPr>
            <a:r>
              <a:rPr lang="en-US" sz="2000" dirty="0"/>
              <a:t>It wastes time constantly </a:t>
            </a:r>
            <a:r>
              <a:rPr lang="en-US" sz="2000" b="1" dirty="0">
                <a:solidFill>
                  <a:srgbClr val="FF0000"/>
                </a:solidFill>
              </a:rPr>
              <a:t>rediscovering</a:t>
            </a:r>
            <a:r>
              <a:rPr lang="en-US" sz="2000" dirty="0"/>
              <a:t> that two elements are already in the right order – this is the culprit </a:t>
            </a:r>
          </a:p>
          <a:p>
            <a:pPr>
              <a:spcBef>
                <a:spcPts val="0"/>
              </a:spcBef>
              <a:spcAft>
                <a:spcPts val="1200"/>
              </a:spcAft>
            </a:pPr>
            <a:r>
              <a:rPr lang="en-US" sz="2400" dirty="0"/>
              <a:t>Wouldn’t it be better if we could move a </a:t>
            </a:r>
            <a:r>
              <a:rPr lang="en-US" sz="2400" b="1" i="1" dirty="0">
                <a:solidFill>
                  <a:srgbClr val="00B050"/>
                </a:solidFill>
              </a:rPr>
              <a:t>higher</a:t>
            </a:r>
            <a:r>
              <a:rPr lang="en-US" sz="2400" dirty="0"/>
              <a:t> test score </a:t>
            </a:r>
            <a:r>
              <a:rPr lang="en-US" sz="2400" b="1" i="1" dirty="0">
                <a:solidFill>
                  <a:srgbClr val="00B050"/>
                </a:solidFill>
              </a:rPr>
              <a:t>farther</a:t>
            </a:r>
            <a:r>
              <a:rPr lang="en-US" sz="2400" dirty="0">
                <a:solidFill>
                  <a:srgbClr val="00B050"/>
                </a:solidFill>
              </a:rPr>
              <a:t> </a:t>
            </a:r>
            <a:r>
              <a:rPr lang="en-US" sz="2400" dirty="0"/>
              <a:t>to the </a:t>
            </a:r>
            <a:r>
              <a:rPr lang="en-US" sz="2400" b="1" dirty="0"/>
              <a:t>end</a:t>
            </a:r>
            <a:r>
              <a:rPr lang="en-US" sz="2400" dirty="0"/>
              <a:t> of the array in </a:t>
            </a:r>
            <a:r>
              <a:rPr lang="en-US" sz="2400" b="1" u="sng" dirty="0"/>
              <a:t>one big jump</a:t>
            </a:r>
            <a:r>
              <a:rPr lang="en-US" sz="2400" dirty="0"/>
              <a:t>, rather than only a single slot each pass?</a:t>
            </a:r>
          </a:p>
          <a:p>
            <a:pPr lvl="1">
              <a:spcBef>
                <a:spcPts val="0"/>
              </a:spcBef>
              <a:spcAft>
                <a:spcPts val="1200"/>
              </a:spcAft>
            </a:pPr>
            <a:r>
              <a:rPr lang="en-US" sz="2000" dirty="0"/>
              <a:t>And can we stop wasting time scanning through groups of elements we have </a:t>
            </a:r>
            <a:r>
              <a:rPr lang="en-US" sz="2000" b="1" dirty="0">
                <a:solidFill>
                  <a:srgbClr val="FF0000"/>
                </a:solidFill>
              </a:rPr>
              <a:t>already proven to be in order</a:t>
            </a:r>
            <a:r>
              <a:rPr lang="en-US" sz="2000" dirty="0"/>
              <a: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558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Quicksort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sp>
        <p:nvSpPr>
          <p:cNvPr id="8" name="Content Placeholder 2">
            <a:extLst>
              <a:ext uri="{FF2B5EF4-FFF2-40B4-BE49-F238E27FC236}">
                <a16:creationId xmlns:a16="http://schemas.microsoft.com/office/drawing/2014/main" id="{9D7B10E6-FCB6-3037-7B2A-552320C85740}"/>
              </a:ext>
            </a:extLst>
          </p:cNvPr>
          <p:cNvSpPr>
            <a:spLocks noGrp="1"/>
          </p:cNvSpPr>
          <p:nvPr>
            <p:ph idx="1"/>
          </p:nvPr>
        </p:nvSpPr>
        <p:spPr>
          <a:xfrm>
            <a:off x="613020" y="1825625"/>
            <a:ext cx="7886700" cy="4770560"/>
          </a:xfrm>
        </p:spPr>
        <p:txBody>
          <a:bodyPr>
            <a:noAutofit/>
          </a:bodyPr>
          <a:lstStyle/>
          <a:p>
            <a:pPr>
              <a:spcBef>
                <a:spcPts val="0"/>
              </a:spcBef>
              <a:spcAft>
                <a:spcPts val="1200"/>
              </a:spcAft>
            </a:pPr>
            <a:r>
              <a:rPr lang="en-US" sz="2400" dirty="0"/>
              <a:t>Invented by </a:t>
            </a:r>
            <a:r>
              <a:rPr lang="en-US" sz="2400" b="1" dirty="0"/>
              <a:t>Tony Hoare </a:t>
            </a:r>
            <a:r>
              <a:rPr lang="en-US" sz="2400" dirty="0"/>
              <a:t>in 1959, </a:t>
            </a:r>
            <a:r>
              <a:rPr lang="en-US" sz="2400" b="1" dirty="0">
                <a:solidFill>
                  <a:srgbClr val="00B050"/>
                </a:solidFill>
              </a:rPr>
              <a:t>Quicksort</a:t>
            </a:r>
            <a:r>
              <a:rPr lang="en-US" sz="2400" dirty="0"/>
              <a:t> is an efficient sorting algorithm that uses a </a:t>
            </a:r>
            <a:r>
              <a:rPr lang="en-US" sz="2400" b="1" dirty="0">
                <a:solidFill>
                  <a:srgbClr val="FF0000"/>
                </a:solidFill>
              </a:rPr>
              <a:t>divide &amp; conquer</a:t>
            </a:r>
            <a:r>
              <a:rPr lang="en-US" sz="2400" dirty="0"/>
              <a:t> strategy to overcome the problems of Bubble Sort</a:t>
            </a:r>
          </a:p>
          <a:p>
            <a:pPr lvl="1">
              <a:spcBef>
                <a:spcPts val="0"/>
              </a:spcBef>
              <a:spcAft>
                <a:spcPts val="1200"/>
              </a:spcAft>
            </a:pPr>
            <a:r>
              <a:rPr lang="en-US" sz="2000" dirty="0"/>
              <a:t>On each pass, a portion of the array is </a:t>
            </a:r>
            <a:r>
              <a:rPr lang="en-US" sz="2000" b="1" dirty="0"/>
              <a:t>split</a:t>
            </a:r>
            <a:r>
              <a:rPr lang="en-US" sz="2000" dirty="0"/>
              <a:t> according to a </a:t>
            </a:r>
            <a:r>
              <a:rPr lang="en-US" sz="2000" b="1" dirty="0">
                <a:solidFill>
                  <a:srgbClr val="00B050"/>
                </a:solidFill>
              </a:rPr>
              <a:t>pivot</a:t>
            </a:r>
            <a:r>
              <a:rPr lang="en-US" sz="2000" dirty="0"/>
              <a:t> value – those elements with a value </a:t>
            </a:r>
            <a:r>
              <a:rPr lang="en-US" sz="2000" b="1" dirty="0"/>
              <a:t>&lt;=</a:t>
            </a:r>
            <a:r>
              <a:rPr lang="en-US" sz="2000" dirty="0"/>
              <a:t> the </a:t>
            </a:r>
            <a:r>
              <a:rPr lang="en-US" sz="2000" b="1" dirty="0">
                <a:solidFill>
                  <a:srgbClr val="00B050"/>
                </a:solidFill>
              </a:rPr>
              <a:t>pivot</a:t>
            </a:r>
            <a:r>
              <a:rPr lang="en-US" sz="2000" dirty="0"/>
              <a:t> are swapped with those elements with a value </a:t>
            </a:r>
            <a:r>
              <a:rPr lang="en-US" sz="2000" b="1" dirty="0"/>
              <a:t>&gt;</a:t>
            </a:r>
            <a:r>
              <a:rPr lang="en-US" sz="2000" dirty="0"/>
              <a:t> the </a:t>
            </a:r>
            <a:r>
              <a:rPr lang="en-US" sz="2000" b="1" dirty="0">
                <a:solidFill>
                  <a:srgbClr val="00B050"/>
                </a:solidFill>
              </a:rPr>
              <a:t>pivot</a:t>
            </a:r>
          </a:p>
          <a:p>
            <a:pPr lvl="1">
              <a:spcBef>
                <a:spcPts val="0"/>
              </a:spcBef>
              <a:spcAft>
                <a:spcPts val="1200"/>
              </a:spcAft>
            </a:pPr>
            <a:r>
              <a:rPr lang="en-US" sz="2000" dirty="0"/>
              <a:t>This act of partitioning separates the current portion of the list into a “</a:t>
            </a:r>
            <a:r>
              <a:rPr lang="en-US" sz="2000" b="1" dirty="0">
                <a:solidFill>
                  <a:srgbClr val="00B050"/>
                </a:solidFill>
              </a:rPr>
              <a:t>left</a:t>
            </a:r>
            <a:r>
              <a:rPr lang="en-US" sz="2000" dirty="0"/>
              <a:t>” portion having </a:t>
            </a:r>
            <a:r>
              <a:rPr lang="en-US" sz="2000" b="1" dirty="0"/>
              <a:t>smaller</a:t>
            </a:r>
            <a:r>
              <a:rPr lang="en-US" sz="2000" dirty="0"/>
              <a:t> values than the pivot, and a “</a:t>
            </a:r>
            <a:r>
              <a:rPr lang="en-US" sz="2000" b="1" dirty="0">
                <a:solidFill>
                  <a:srgbClr val="00B050"/>
                </a:solidFill>
              </a:rPr>
              <a:t>right</a:t>
            </a:r>
            <a:r>
              <a:rPr lang="en-US" sz="2000" dirty="0"/>
              <a:t>” portion having </a:t>
            </a:r>
            <a:r>
              <a:rPr lang="en-US" sz="2000" b="1" dirty="0"/>
              <a:t>larger</a:t>
            </a:r>
            <a:r>
              <a:rPr lang="en-US" sz="2000" dirty="0"/>
              <a:t> values than the pivot</a:t>
            </a:r>
          </a:p>
          <a:p>
            <a:pPr>
              <a:spcBef>
                <a:spcPts val="0"/>
              </a:spcBef>
              <a:spcAft>
                <a:spcPts val="1200"/>
              </a:spcAft>
            </a:pPr>
            <a:r>
              <a:rPr lang="en-US" sz="2400" dirty="0"/>
              <a:t>The </a:t>
            </a:r>
            <a:r>
              <a:rPr lang="en-US" sz="2400" b="1" dirty="0">
                <a:solidFill>
                  <a:srgbClr val="00B050"/>
                </a:solidFill>
              </a:rPr>
              <a:t>left</a:t>
            </a:r>
            <a:r>
              <a:rPr lang="en-US" sz="2400" dirty="0"/>
              <a:t> and </a:t>
            </a:r>
            <a:r>
              <a:rPr lang="en-US" sz="2400" b="1" dirty="0">
                <a:solidFill>
                  <a:srgbClr val="00B050"/>
                </a:solidFill>
              </a:rPr>
              <a:t>right</a:t>
            </a:r>
            <a:r>
              <a:rPr lang="en-US" sz="2400" dirty="0"/>
              <a:t> portions are then sorted (</a:t>
            </a:r>
            <a:r>
              <a:rPr lang="en-US" sz="2400" b="1" dirty="0">
                <a:solidFill>
                  <a:srgbClr val="FF0000"/>
                </a:solidFill>
              </a:rPr>
              <a:t>conquered</a:t>
            </a:r>
            <a:r>
              <a:rPr lang="en-US" sz="2400" dirty="0"/>
              <a:t>) independently, and each portion is further split (</a:t>
            </a:r>
            <a:r>
              <a:rPr lang="en-US" sz="2400" b="1" dirty="0">
                <a:solidFill>
                  <a:srgbClr val="FF0000"/>
                </a:solidFill>
              </a:rPr>
              <a:t>divided</a:t>
            </a:r>
            <a:r>
              <a:rPr lang="en-US" sz="2400" dirty="0"/>
              <a:t>) into smaller and smaller sized sub-portions, until the whole list is eventually sorted</a:t>
            </a:r>
            <a:endParaRPr lang="en-US" sz="20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8365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Quicksort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pic>
        <p:nvPicPr>
          <p:cNvPr id="7" name="Picture 6">
            <a:extLst>
              <a:ext uri="{FF2B5EF4-FFF2-40B4-BE49-F238E27FC236}">
                <a16:creationId xmlns:a16="http://schemas.microsoft.com/office/drawing/2014/main" id="{361E9052-19BE-4B0A-A1FC-2B6BCF6F7AF7}"/>
              </a:ext>
            </a:extLst>
          </p:cNvPr>
          <p:cNvPicPr>
            <a:picLocks noChangeAspect="1"/>
          </p:cNvPicPr>
          <p:nvPr/>
        </p:nvPicPr>
        <p:blipFill>
          <a:blip r:embed="rId2"/>
          <a:stretch>
            <a:fillRect/>
          </a:stretch>
        </p:blipFill>
        <p:spPr>
          <a:xfrm>
            <a:off x="1314443" y="1468581"/>
            <a:ext cx="6515114" cy="4629457"/>
          </a:xfrm>
          <a:prstGeom prst="rect">
            <a:avLst/>
          </a:prstGeom>
        </p:spPr>
      </p:pic>
    </p:spTree>
    <p:extLst>
      <p:ext uri="{BB962C8B-B14F-4D97-AF65-F5344CB8AC3E}">
        <p14:creationId xmlns:p14="http://schemas.microsoft.com/office/powerpoint/2010/main" val="2794270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37" name="Picture 36">
            <a:extLst>
              <a:ext uri="{FF2B5EF4-FFF2-40B4-BE49-F238E27FC236}">
                <a16:creationId xmlns:a16="http://schemas.microsoft.com/office/drawing/2014/main" id="{BB738130-5442-11B1-BA3B-0724EBEF7E2C}"/>
              </a:ext>
            </a:extLst>
          </p:cNvPr>
          <p:cNvPicPr>
            <a:picLocks noChangeAspect="1"/>
          </p:cNvPicPr>
          <p:nvPr/>
        </p:nvPicPr>
        <p:blipFill>
          <a:blip r:embed="rId2"/>
          <a:stretch>
            <a:fillRect/>
          </a:stretch>
        </p:blipFill>
        <p:spPr>
          <a:xfrm>
            <a:off x="1205333" y="1608507"/>
            <a:ext cx="6733333" cy="4457143"/>
          </a:xfrm>
          <a:prstGeom prst="rect">
            <a:avLst/>
          </a:prstGeom>
        </p:spPr>
      </p:pic>
      <p:grpSp>
        <p:nvGrpSpPr>
          <p:cNvPr id="38" name="Group 37">
            <a:extLst>
              <a:ext uri="{FF2B5EF4-FFF2-40B4-BE49-F238E27FC236}">
                <a16:creationId xmlns:a16="http://schemas.microsoft.com/office/drawing/2014/main" id="{2644EDD4-73D5-61B4-72BC-A4A1661D5EAA}"/>
              </a:ext>
            </a:extLst>
          </p:cNvPr>
          <p:cNvGrpSpPr/>
          <p:nvPr/>
        </p:nvGrpSpPr>
        <p:grpSpPr>
          <a:xfrm>
            <a:off x="3314068" y="1841488"/>
            <a:ext cx="1076632" cy="369332"/>
            <a:chOff x="4968362" y="2079211"/>
            <a:chExt cx="1076632" cy="369332"/>
          </a:xfrm>
        </p:grpSpPr>
        <p:cxnSp>
          <p:nvCxnSpPr>
            <p:cNvPr id="39" name="Straight Arrow Connector 38">
              <a:extLst>
                <a:ext uri="{FF2B5EF4-FFF2-40B4-BE49-F238E27FC236}">
                  <a16:creationId xmlns:a16="http://schemas.microsoft.com/office/drawing/2014/main" id="{F0B92DFA-2754-FE35-53CA-AEFC6430644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013C3F-44EA-9EB6-D5A4-ABFA2D048CB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E7A5B62E-C1B6-17EB-075B-BAC2CE615D6E}"/>
              </a:ext>
            </a:extLst>
          </p:cNvPr>
          <p:cNvGrpSpPr/>
          <p:nvPr/>
        </p:nvGrpSpPr>
        <p:grpSpPr>
          <a:xfrm>
            <a:off x="7818057" y="2981257"/>
            <a:ext cx="1076632" cy="369332"/>
            <a:chOff x="4704120" y="2356972"/>
            <a:chExt cx="1076632" cy="369332"/>
          </a:xfrm>
        </p:grpSpPr>
        <p:cxnSp>
          <p:nvCxnSpPr>
            <p:cNvPr id="43" name="Straight Arrow Connector 42">
              <a:extLst>
                <a:ext uri="{FF2B5EF4-FFF2-40B4-BE49-F238E27FC236}">
                  <a16:creationId xmlns:a16="http://schemas.microsoft.com/office/drawing/2014/main" id="{B5C1083F-3FD9-4192-6EB1-591C23BFBC3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85D4DF0-F22C-D2E4-3F98-39A11B6139C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1" name="Group 50">
            <a:extLst>
              <a:ext uri="{FF2B5EF4-FFF2-40B4-BE49-F238E27FC236}">
                <a16:creationId xmlns:a16="http://schemas.microsoft.com/office/drawing/2014/main" id="{C6259F58-9423-6B16-1F1D-BA450F759BEF}"/>
              </a:ext>
            </a:extLst>
          </p:cNvPr>
          <p:cNvGrpSpPr/>
          <p:nvPr/>
        </p:nvGrpSpPr>
        <p:grpSpPr>
          <a:xfrm>
            <a:off x="6450233" y="4338619"/>
            <a:ext cx="1068643" cy="369332"/>
            <a:chOff x="3647644" y="4910075"/>
            <a:chExt cx="1068643" cy="369332"/>
          </a:xfrm>
        </p:grpSpPr>
        <p:sp>
          <p:nvSpPr>
            <p:cNvPr id="52" name="TextBox 51">
              <a:extLst>
                <a:ext uri="{FF2B5EF4-FFF2-40B4-BE49-F238E27FC236}">
                  <a16:creationId xmlns:a16="http://schemas.microsoft.com/office/drawing/2014/main" id="{ED018ECA-1330-566E-781B-44AEF9BA121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DFABF51F-BB6B-9C1A-E7A3-5BC2F9B6C5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534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right)">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5" name="Picture 4">
            <a:extLst>
              <a:ext uri="{FF2B5EF4-FFF2-40B4-BE49-F238E27FC236}">
                <a16:creationId xmlns:a16="http://schemas.microsoft.com/office/drawing/2014/main" id="{D39ABF54-01D4-C4B0-2C11-7FABD7A92327}"/>
              </a:ext>
            </a:extLst>
          </p:cNvPr>
          <p:cNvPicPr>
            <a:picLocks noChangeAspect="1"/>
          </p:cNvPicPr>
          <p:nvPr/>
        </p:nvPicPr>
        <p:blipFill>
          <a:blip r:embed="rId2"/>
          <a:stretch>
            <a:fillRect/>
          </a:stretch>
        </p:blipFill>
        <p:spPr>
          <a:xfrm>
            <a:off x="710096" y="1608507"/>
            <a:ext cx="7723809" cy="2380952"/>
          </a:xfrm>
          <a:prstGeom prst="rect">
            <a:avLst/>
          </a:prstGeom>
        </p:spPr>
      </p:pic>
      <p:grpSp>
        <p:nvGrpSpPr>
          <p:cNvPr id="6" name="Group 5">
            <a:extLst>
              <a:ext uri="{FF2B5EF4-FFF2-40B4-BE49-F238E27FC236}">
                <a16:creationId xmlns:a16="http://schemas.microsoft.com/office/drawing/2014/main" id="{BE1E456B-39D3-4E86-CCC8-65A074067C39}"/>
              </a:ext>
            </a:extLst>
          </p:cNvPr>
          <p:cNvGrpSpPr/>
          <p:nvPr/>
        </p:nvGrpSpPr>
        <p:grpSpPr>
          <a:xfrm>
            <a:off x="5150426" y="1593393"/>
            <a:ext cx="1076632" cy="369332"/>
            <a:chOff x="4968362" y="2079211"/>
            <a:chExt cx="1076632" cy="369332"/>
          </a:xfrm>
        </p:grpSpPr>
        <p:cxnSp>
          <p:nvCxnSpPr>
            <p:cNvPr id="7" name="Straight Arrow Connector 6">
              <a:extLst>
                <a:ext uri="{FF2B5EF4-FFF2-40B4-BE49-F238E27FC236}">
                  <a16:creationId xmlns:a16="http://schemas.microsoft.com/office/drawing/2014/main" id="{58D8E55E-4556-31F0-4CE7-FFC1117EF01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17352A-3513-8018-7A0D-DDEB02F3589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33B44DBF-0125-BCA9-FE02-817EA5DA09DD}"/>
              </a:ext>
            </a:extLst>
          </p:cNvPr>
          <p:cNvGrpSpPr/>
          <p:nvPr/>
        </p:nvGrpSpPr>
        <p:grpSpPr>
          <a:xfrm>
            <a:off x="8039171" y="2270962"/>
            <a:ext cx="729010" cy="369332"/>
            <a:chOff x="4704120" y="2356972"/>
            <a:chExt cx="729010" cy="369332"/>
          </a:xfrm>
        </p:grpSpPr>
        <p:cxnSp>
          <p:nvCxnSpPr>
            <p:cNvPr id="10" name="Straight Arrow Connector 9">
              <a:extLst>
                <a:ext uri="{FF2B5EF4-FFF2-40B4-BE49-F238E27FC236}">
                  <a16:creationId xmlns:a16="http://schemas.microsoft.com/office/drawing/2014/main" id="{343442C6-F565-3CF9-0B4C-1CE4D93C79E0}"/>
                </a:ext>
              </a:extLst>
            </p:cNvPr>
            <p:cNvCxnSpPr>
              <a:cxnSpLocks/>
            </p:cNvCxnSpPr>
            <p:nvPr/>
          </p:nvCxnSpPr>
          <p:spPr>
            <a:xfrm flipH="1">
              <a:off x="4704120" y="2541638"/>
              <a:ext cx="3037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4B604E1-E0BB-7944-9D79-8563AB5F2649}"/>
                </a:ext>
              </a:extLst>
            </p:cNvPr>
            <p:cNvSpPr txBox="1"/>
            <p:nvPr/>
          </p:nvSpPr>
          <p:spPr>
            <a:xfrm>
              <a:off x="5049672"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DCBB025E-2D1D-AD29-B255-691C4F34986E}"/>
              </a:ext>
            </a:extLst>
          </p:cNvPr>
          <p:cNvGrpSpPr/>
          <p:nvPr/>
        </p:nvGrpSpPr>
        <p:grpSpPr>
          <a:xfrm>
            <a:off x="6639889" y="2963672"/>
            <a:ext cx="1068643" cy="369332"/>
            <a:chOff x="3647644" y="4910075"/>
            <a:chExt cx="1068643" cy="369332"/>
          </a:xfrm>
        </p:grpSpPr>
        <p:sp>
          <p:nvSpPr>
            <p:cNvPr id="14" name="TextBox 13">
              <a:extLst>
                <a:ext uri="{FF2B5EF4-FFF2-40B4-BE49-F238E27FC236}">
                  <a16:creationId xmlns:a16="http://schemas.microsoft.com/office/drawing/2014/main" id="{2C02CB82-5DD9-E098-7DCB-A7B0F1F8C3D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3616B922-F7A7-C248-095C-04488DB886E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17BEA2B0-E63F-C465-29CF-8CD30DF09487}"/>
              </a:ext>
            </a:extLst>
          </p:cNvPr>
          <p:cNvGrpSpPr/>
          <p:nvPr/>
        </p:nvGrpSpPr>
        <p:grpSpPr>
          <a:xfrm>
            <a:off x="6382379" y="3429000"/>
            <a:ext cx="1064340" cy="369332"/>
            <a:chOff x="3647644" y="5421073"/>
            <a:chExt cx="1064340" cy="369332"/>
          </a:xfrm>
        </p:grpSpPr>
        <p:sp>
          <p:nvSpPr>
            <p:cNvPr id="17" name="TextBox 16">
              <a:extLst>
                <a:ext uri="{FF2B5EF4-FFF2-40B4-BE49-F238E27FC236}">
                  <a16:creationId xmlns:a16="http://schemas.microsoft.com/office/drawing/2014/main" id="{24B12DF1-381C-5FFE-BFC1-58D0CD65629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1A7F4CA6-0436-A5D2-FEE5-EF97A18741B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A8743DD-6F4B-57FF-D682-FEFE43B47DF6}"/>
              </a:ext>
            </a:extLst>
          </p:cNvPr>
          <p:cNvSpPr txBox="1"/>
          <p:nvPr/>
        </p:nvSpPr>
        <p:spPr>
          <a:xfrm>
            <a:off x="3435960" y="4455184"/>
            <a:ext cx="2272080" cy="923330"/>
          </a:xfrm>
          <a:prstGeom prst="rect">
            <a:avLst/>
          </a:prstGeom>
          <a:noFill/>
        </p:spPr>
        <p:txBody>
          <a:bodyPr wrap="square" rtlCol="0">
            <a:spAutoFit/>
          </a:bodyPr>
          <a:lstStyle/>
          <a:p>
            <a:pPr algn="ctr"/>
            <a:r>
              <a:rPr lang="en-US" b="1" dirty="0"/>
              <a:t>quicksort() </a:t>
            </a:r>
            <a:r>
              <a:rPr lang="en-US" dirty="0"/>
              <a:t>is a recursive algorithm because it </a:t>
            </a:r>
            <a:r>
              <a:rPr lang="en-US" i="1" dirty="0"/>
              <a:t>calls</a:t>
            </a:r>
            <a:r>
              <a:rPr lang="en-US" dirty="0"/>
              <a:t> itself</a:t>
            </a:r>
          </a:p>
        </p:txBody>
      </p:sp>
    </p:spTree>
    <p:extLst>
      <p:ext uri="{BB962C8B-B14F-4D97-AF65-F5344CB8AC3E}">
        <p14:creationId xmlns:p14="http://schemas.microsoft.com/office/powerpoint/2010/main" val="42265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C4562D-7935-47D2-7588-A5200D5D1CE8}"/>
              </a:ext>
            </a:extLst>
          </p:cNvPr>
          <p:cNvPicPr>
            <a:picLocks noChangeAspect="1"/>
          </p:cNvPicPr>
          <p:nvPr/>
        </p:nvPicPr>
        <p:blipFill>
          <a:blip r:embed="rId2"/>
          <a:stretch>
            <a:fillRect/>
          </a:stretch>
        </p:blipFill>
        <p:spPr>
          <a:xfrm>
            <a:off x="476762" y="1608507"/>
            <a:ext cx="8190476" cy="4685714"/>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grpSp>
        <p:nvGrpSpPr>
          <p:cNvPr id="7" name="Group 6">
            <a:extLst>
              <a:ext uri="{FF2B5EF4-FFF2-40B4-BE49-F238E27FC236}">
                <a16:creationId xmlns:a16="http://schemas.microsoft.com/office/drawing/2014/main" id="{B137ECF5-6785-0CE2-C29B-7E2A1B0BD946}"/>
              </a:ext>
            </a:extLst>
          </p:cNvPr>
          <p:cNvGrpSpPr/>
          <p:nvPr/>
        </p:nvGrpSpPr>
        <p:grpSpPr>
          <a:xfrm>
            <a:off x="5792773" y="1593393"/>
            <a:ext cx="1076632" cy="369332"/>
            <a:chOff x="4968362" y="2079211"/>
            <a:chExt cx="1076632" cy="369332"/>
          </a:xfrm>
        </p:grpSpPr>
        <p:cxnSp>
          <p:nvCxnSpPr>
            <p:cNvPr id="8" name="Straight Arrow Connector 7">
              <a:extLst>
                <a:ext uri="{FF2B5EF4-FFF2-40B4-BE49-F238E27FC236}">
                  <a16:creationId xmlns:a16="http://schemas.microsoft.com/office/drawing/2014/main" id="{71718D47-3973-67F5-4DF8-DB6B1780158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4EA8D6E-0F04-4617-E87D-82E35BFDD1D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5425CCC6-84DB-88A0-CD8C-5289622FCED5}"/>
              </a:ext>
            </a:extLst>
          </p:cNvPr>
          <p:cNvGrpSpPr/>
          <p:nvPr/>
        </p:nvGrpSpPr>
        <p:grpSpPr>
          <a:xfrm>
            <a:off x="7977034" y="2051743"/>
            <a:ext cx="683668" cy="369332"/>
            <a:chOff x="4704120" y="2356972"/>
            <a:chExt cx="683668" cy="369332"/>
          </a:xfrm>
        </p:grpSpPr>
        <p:cxnSp>
          <p:nvCxnSpPr>
            <p:cNvPr id="11" name="Straight Arrow Connector 10">
              <a:extLst>
                <a:ext uri="{FF2B5EF4-FFF2-40B4-BE49-F238E27FC236}">
                  <a16:creationId xmlns:a16="http://schemas.microsoft.com/office/drawing/2014/main" id="{7E967AF9-3F51-2798-906E-6C29832EB725}"/>
                </a:ext>
              </a:extLst>
            </p:cNvPr>
            <p:cNvCxnSpPr>
              <a:cxnSpLocks/>
            </p:cNvCxnSpPr>
            <p:nvPr/>
          </p:nvCxnSpPr>
          <p:spPr>
            <a:xfrm flipH="1">
              <a:off x="4704120" y="2541638"/>
              <a:ext cx="3508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6EDCDB-5D23-61C8-99C7-E203EC22F2A1}"/>
                </a:ext>
              </a:extLst>
            </p:cNvPr>
            <p:cNvSpPr txBox="1"/>
            <p:nvPr/>
          </p:nvSpPr>
          <p:spPr>
            <a:xfrm>
              <a:off x="5004330"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BBAC7139-4770-4A40-BD07-0E5E4B6D3F24}"/>
              </a:ext>
            </a:extLst>
          </p:cNvPr>
          <p:cNvGrpSpPr/>
          <p:nvPr/>
        </p:nvGrpSpPr>
        <p:grpSpPr>
          <a:xfrm>
            <a:off x="3419869" y="4090797"/>
            <a:ext cx="1068643" cy="369332"/>
            <a:chOff x="3647644" y="4910075"/>
            <a:chExt cx="1068643" cy="369332"/>
          </a:xfrm>
        </p:grpSpPr>
        <p:sp>
          <p:nvSpPr>
            <p:cNvPr id="15" name="TextBox 14">
              <a:extLst>
                <a:ext uri="{FF2B5EF4-FFF2-40B4-BE49-F238E27FC236}">
                  <a16:creationId xmlns:a16="http://schemas.microsoft.com/office/drawing/2014/main" id="{B335CE61-BE32-2064-2586-AB30E83F66A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4790C589-3B94-9161-0FD6-C9D18B99847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49DE702-77A0-A564-90F6-1330A44A6AB3}"/>
              </a:ext>
            </a:extLst>
          </p:cNvPr>
          <p:cNvGrpSpPr/>
          <p:nvPr/>
        </p:nvGrpSpPr>
        <p:grpSpPr>
          <a:xfrm>
            <a:off x="5090134" y="4565547"/>
            <a:ext cx="1064340" cy="369332"/>
            <a:chOff x="3647644" y="5421073"/>
            <a:chExt cx="1064340" cy="369332"/>
          </a:xfrm>
        </p:grpSpPr>
        <p:sp>
          <p:nvSpPr>
            <p:cNvPr id="18" name="TextBox 17">
              <a:extLst>
                <a:ext uri="{FF2B5EF4-FFF2-40B4-BE49-F238E27FC236}">
                  <a16:creationId xmlns:a16="http://schemas.microsoft.com/office/drawing/2014/main" id="{9642AD0C-9DC6-BBED-ECB4-8CCF91FB831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B4DBF34A-1C1B-D42F-BD9F-9133E141A78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763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5" name="Picture 4">
            <a:extLst>
              <a:ext uri="{FF2B5EF4-FFF2-40B4-BE49-F238E27FC236}">
                <a16:creationId xmlns:a16="http://schemas.microsoft.com/office/drawing/2014/main" id="{086D3382-FA9E-51EE-2980-8C63F4F821C4}"/>
              </a:ext>
            </a:extLst>
          </p:cNvPr>
          <p:cNvPicPr>
            <a:picLocks noChangeAspect="1"/>
          </p:cNvPicPr>
          <p:nvPr/>
        </p:nvPicPr>
        <p:blipFill>
          <a:blip r:embed="rId2"/>
          <a:stretch>
            <a:fillRect/>
          </a:stretch>
        </p:blipFill>
        <p:spPr>
          <a:xfrm>
            <a:off x="2181524" y="1608507"/>
            <a:ext cx="4780952" cy="4971429"/>
          </a:xfrm>
          <a:prstGeom prst="rect">
            <a:avLst/>
          </a:prstGeom>
        </p:spPr>
      </p:pic>
      <p:grpSp>
        <p:nvGrpSpPr>
          <p:cNvPr id="7" name="Group 6">
            <a:extLst>
              <a:ext uri="{FF2B5EF4-FFF2-40B4-BE49-F238E27FC236}">
                <a16:creationId xmlns:a16="http://schemas.microsoft.com/office/drawing/2014/main" id="{DC05EB30-80F6-2489-F7BA-194B1478B416}"/>
              </a:ext>
            </a:extLst>
          </p:cNvPr>
          <p:cNvGrpSpPr/>
          <p:nvPr/>
        </p:nvGrpSpPr>
        <p:grpSpPr>
          <a:xfrm>
            <a:off x="5942305" y="1668018"/>
            <a:ext cx="1076632" cy="369332"/>
            <a:chOff x="4968362" y="2079211"/>
            <a:chExt cx="1076632" cy="369332"/>
          </a:xfrm>
        </p:grpSpPr>
        <p:cxnSp>
          <p:nvCxnSpPr>
            <p:cNvPr id="8" name="Straight Arrow Connector 7">
              <a:extLst>
                <a:ext uri="{FF2B5EF4-FFF2-40B4-BE49-F238E27FC236}">
                  <a16:creationId xmlns:a16="http://schemas.microsoft.com/office/drawing/2014/main" id="{B7EEB09A-935A-536E-9934-0EF315B6DF4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511080-2A39-7515-1618-8DB32ACD6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5F1B73AE-918E-28F8-CCB6-33E5D3EBABBC}"/>
              </a:ext>
            </a:extLst>
          </p:cNvPr>
          <p:cNvGrpSpPr/>
          <p:nvPr/>
        </p:nvGrpSpPr>
        <p:grpSpPr>
          <a:xfrm>
            <a:off x="4901040" y="2354024"/>
            <a:ext cx="1076632" cy="369332"/>
            <a:chOff x="4704120" y="2356972"/>
            <a:chExt cx="1076632" cy="369332"/>
          </a:xfrm>
        </p:grpSpPr>
        <p:cxnSp>
          <p:nvCxnSpPr>
            <p:cNvPr id="11" name="Straight Arrow Connector 10">
              <a:extLst>
                <a:ext uri="{FF2B5EF4-FFF2-40B4-BE49-F238E27FC236}">
                  <a16:creationId xmlns:a16="http://schemas.microsoft.com/office/drawing/2014/main" id="{9ACD2884-1B77-0BBC-E424-D7BC665B4B5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B43C76-BFC2-25D0-05EE-B7C2B18F0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970F494-0A76-E72F-6A96-9BDB098032DC}"/>
              </a:ext>
            </a:extLst>
          </p:cNvPr>
          <p:cNvGrpSpPr/>
          <p:nvPr/>
        </p:nvGrpSpPr>
        <p:grpSpPr>
          <a:xfrm>
            <a:off x="4281370" y="2749404"/>
            <a:ext cx="1068643" cy="369332"/>
            <a:chOff x="3647644" y="4910075"/>
            <a:chExt cx="1068643" cy="369332"/>
          </a:xfrm>
        </p:grpSpPr>
        <p:sp>
          <p:nvSpPr>
            <p:cNvPr id="14" name="TextBox 13">
              <a:extLst>
                <a:ext uri="{FF2B5EF4-FFF2-40B4-BE49-F238E27FC236}">
                  <a16:creationId xmlns:a16="http://schemas.microsoft.com/office/drawing/2014/main" id="{66A364E6-80FE-EAB4-8A59-9F009AFA6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E29F5A7-F9F2-ABC0-5A7D-C3B7C54A513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FAFA5FB-E074-F59A-6FF2-F1ACAA6761DA}"/>
              </a:ext>
            </a:extLst>
          </p:cNvPr>
          <p:cNvGrpSpPr/>
          <p:nvPr/>
        </p:nvGrpSpPr>
        <p:grpSpPr>
          <a:xfrm>
            <a:off x="5158284" y="4295338"/>
            <a:ext cx="1064340" cy="369332"/>
            <a:chOff x="3647644" y="5421073"/>
            <a:chExt cx="1064340" cy="369332"/>
          </a:xfrm>
        </p:grpSpPr>
        <p:sp>
          <p:nvSpPr>
            <p:cNvPr id="17" name="TextBox 16">
              <a:extLst>
                <a:ext uri="{FF2B5EF4-FFF2-40B4-BE49-F238E27FC236}">
                  <a16:creationId xmlns:a16="http://schemas.microsoft.com/office/drawing/2014/main" id="{E72FCD45-94A0-F571-713A-D3AE7489F23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79431257-0891-FDF8-C902-F1162FC2009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7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A63F02-1D35-534E-B086-89DA5C0AA0C0}"/>
              </a:ext>
            </a:extLst>
          </p:cNvPr>
          <p:cNvPicPr>
            <a:picLocks noChangeAspect="1"/>
          </p:cNvPicPr>
          <p:nvPr/>
        </p:nvPicPr>
        <p:blipFill>
          <a:blip r:embed="rId2"/>
          <a:stretch>
            <a:fillRect/>
          </a:stretch>
        </p:blipFill>
        <p:spPr>
          <a:xfrm>
            <a:off x="348522" y="1758156"/>
            <a:ext cx="8446957" cy="102089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sp>
        <p:nvSpPr>
          <p:cNvPr id="15" name="TextBox 14">
            <a:extLst>
              <a:ext uri="{FF2B5EF4-FFF2-40B4-BE49-F238E27FC236}">
                <a16:creationId xmlns:a16="http://schemas.microsoft.com/office/drawing/2014/main" id="{7746B6BF-C7C8-7913-84B0-6890617AAB27}"/>
              </a:ext>
            </a:extLst>
          </p:cNvPr>
          <p:cNvSpPr txBox="1"/>
          <p:nvPr/>
        </p:nvSpPr>
        <p:spPr>
          <a:xfrm>
            <a:off x="2383435" y="2899948"/>
            <a:ext cx="4796853" cy="707886"/>
          </a:xfrm>
          <a:prstGeom prst="rect">
            <a:avLst/>
          </a:prstGeom>
          <a:noFill/>
        </p:spPr>
        <p:txBody>
          <a:bodyPr wrap="square" rtlCol="0">
            <a:spAutoFit/>
          </a:bodyPr>
          <a:lstStyle/>
          <a:p>
            <a:pPr algn="ctr"/>
            <a:r>
              <a:rPr lang="en-US" sz="2000" b="1" dirty="0">
                <a:solidFill>
                  <a:srgbClr val="7030A0"/>
                </a:solidFill>
              </a:rPr>
              <a:t>This implementation of Quicksort is 858% faster than the Bubble Sort implementation</a:t>
            </a:r>
          </a:p>
        </p:txBody>
      </p:sp>
      <p:pic>
        <p:nvPicPr>
          <p:cNvPr id="18" name="Picture 17">
            <a:extLst>
              <a:ext uri="{FF2B5EF4-FFF2-40B4-BE49-F238E27FC236}">
                <a16:creationId xmlns:a16="http://schemas.microsoft.com/office/drawing/2014/main" id="{4231E02A-B463-A740-442D-C54EF38CBA49}"/>
              </a:ext>
            </a:extLst>
          </p:cNvPr>
          <p:cNvPicPr>
            <a:picLocks noChangeAspect="1"/>
          </p:cNvPicPr>
          <p:nvPr/>
        </p:nvPicPr>
        <p:blipFill>
          <a:blip r:embed="rId3"/>
          <a:stretch>
            <a:fillRect/>
          </a:stretch>
        </p:blipFill>
        <p:spPr>
          <a:xfrm>
            <a:off x="1733905" y="3863227"/>
            <a:ext cx="5676190" cy="2809524"/>
          </a:xfrm>
          <a:prstGeom prst="rect">
            <a:avLst/>
          </a:prstGeom>
          <a:ln>
            <a:solidFill>
              <a:schemeClr val="tx1"/>
            </a:solidFill>
          </a:ln>
          <a:effectLst>
            <a:outerShdw blurRad="50800" dist="38100" dir="5400000" algn="t" rotWithShape="0">
              <a:prstClr val="black">
                <a:alpha val="40000"/>
              </a:prstClr>
            </a:outerShdw>
          </a:effectLst>
        </p:spPr>
      </p:pic>
      <p:sp>
        <p:nvSpPr>
          <p:cNvPr id="20" name="Rectangle 19">
            <a:extLst>
              <a:ext uri="{FF2B5EF4-FFF2-40B4-BE49-F238E27FC236}">
                <a16:creationId xmlns:a16="http://schemas.microsoft.com/office/drawing/2014/main" id="{54DB97FC-36D7-D5CF-AB5F-4FEADEF6483F}"/>
              </a:ext>
            </a:extLst>
          </p:cNvPr>
          <p:cNvSpPr/>
          <p:nvPr/>
        </p:nvSpPr>
        <p:spPr>
          <a:xfrm>
            <a:off x="3844977" y="4438695"/>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C27019D-78EB-88DB-E990-6729F8EA0AB3}"/>
              </a:ext>
            </a:extLst>
          </p:cNvPr>
          <p:cNvSpPr/>
          <p:nvPr/>
        </p:nvSpPr>
        <p:spPr>
          <a:xfrm>
            <a:off x="4043596" y="5428306"/>
            <a:ext cx="539646"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AC4450-C534-1A7B-B697-27E6C8215144}"/>
              </a:ext>
            </a:extLst>
          </p:cNvPr>
          <p:cNvSpPr/>
          <p:nvPr/>
        </p:nvSpPr>
        <p:spPr>
          <a:xfrm>
            <a:off x="1838574" y="4433698"/>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628233A-F307-B6AC-4D7C-0F3F267333C1}"/>
              </a:ext>
            </a:extLst>
          </p:cNvPr>
          <p:cNvSpPr/>
          <p:nvPr/>
        </p:nvSpPr>
        <p:spPr>
          <a:xfrm>
            <a:off x="1838574" y="5425807"/>
            <a:ext cx="936885" cy="254833"/>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ctor: Elbow 24">
            <a:extLst>
              <a:ext uri="{FF2B5EF4-FFF2-40B4-BE49-F238E27FC236}">
                <a16:creationId xmlns:a16="http://schemas.microsoft.com/office/drawing/2014/main" id="{0DEF5964-79E8-50A3-7A19-72AB07B8F7C6}"/>
              </a:ext>
            </a:extLst>
          </p:cNvPr>
          <p:cNvCxnSpPr>
            <a:endCxn id="20" idx="1"/>
          </p:cNvCxnSpPr>
          <p:nvPr/>
        </p:nvCxnSpPr>
        <p:spPr>
          <a:xfrm>
            <a:off x="2775459" y="4566111"/>
            <a:ext cx="1069518" cy="1"/>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FE04F73-2495-6AD1-1A8C-2D86891B4DB8}"/>
              </a:ext>
            </a:extLst>
          </p:cNvPr>
          <p:cNvCxnSpPr>
            <a:cxnSpLocks/>
            <a:stCxn id="23" idx="3"/>
            <a:endCxn id="21" idx="1"/>
          </p:cNvCxnSpPr>
          <p:nvPr/>
        </p:nvCxnSpPr>
        <p:spPr>
          <a:xfrm>
            <a:off x="2775459" y="5553224"/>
            <a:ext cx="1268137" cy="2499"/>
          </a:xfrm>
          <a:prstGeom prst="bent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sp>
        <p:nvSpPr>
          <p:cNvPr id="20" name="TextBox 19"/>
          <p:cNvSpPr txBox="1"/>
          <p:nvPr/>
        </p:nvSpPr>
        <p:spPr>
          <a:xfrm>
            <a:off x="5616818" y="3176044"/>
            <a:ext cx="3396343" cy="2677656"/>
          </a:xfrm>
          <a:prstGeom prst="rect">
            <a:avLst/>
          </a:prstGeom>
          <a:noFill/>
        </p:spPr>
        <p:txBody>
          <a:bodyPr wrap="square" rtlCol="0">
            <a:spAutoFit/>
          </a:bodyPr>
          <a:lstStyle/>
          <a:p>
            <a:pPr algn="ctr"/>
            <a:r>
              <a:rPr lang="en-US" sz="2400" b="1" dirty="0"/>
              <a:t>//</a:t>
            </a:r>
            <a:r>
              <a:rPr lang="en-US" sz="2400" dirty="0"/>
              <a:t> returns the integer quotient</a:t>
            </a:r>
            <a:endParaRPr lang="en-US" sz="2000" dirty="0"/>
          </a:p>
          <a:p>
            <a:pPr algn="ctr"/>
            <a:r>
              <a:rPr lang="en-US" sz="2400" b="1" dirty="0"/>
              <a:t>39 // 7 = 5</a:t>
            </a:r>
          </a:p>
          <a:p>
            <a:pPr algn="ctr"/>
            <a:endParaRPr lang="en-US" sz="2400" dirty="0"/>
          </a:p>
          <a:p>
            <a:pPr algn="ctr"/>
            <a:r>
              <a:rPr lang="en-US" sz="2400" b="1" dirty="0"/>
              <a:t>%</a:t>
            </a:r>
            <a:r>
              <a:rPr lang="en-US" sz="2400" dirty="0"/>
              <a:t> is the modulus (remainder)</a:t>
            </a:r>
          </a:p>
          <a:p>
            <a:pPr algn="ctr"/>
            <a:r>
              <a:rPr lang="en-US" sz="2400" b="1" dirty="0"/>
              <a:t>39 % 7 = 4</a:t>
            </a:r>
          </a:p>
        </p:txBody>
      </p:sp>
      <p:graphicFrame>
        <p:nvGraphicFramePr>
          <p:cNvPr id="21" name="Table 20"/>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78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Numpy</a:t>
            </a:r>
            <a:r>
              <a:rPr lang="en-US" sz="3200" dirty="0">
                <a:latin typeface="+mn-lt"/>
              </a:rPr>
              <a:t> 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7" name="Picture 6">
            <a:extLst>
              <a:ext uri="{FF2B5EF4-FFF2-40B4-BE49-F238E27FC236}">
                <a16:creationId xmlns:a16="http://schemas.microsoft.com/office/drawing/2014/main" id="{D28EB703-6988-3A23-B82D-BCDCFD8635CA}"/>
              </a:ext>
            </a:extLst>
          </p:cNvPr>
          <p:cNvPicPr>
            <a:picLocks noChangeAspect="1"/>
          </p:cNvPicPr>
          <p:nvPr/>
        </p:nvPicPr>
        <p:blipFill>
          <a:blip r:embed="rId2"/>
          <a:stretch>
            <a:fillRect/>
          </a:stretch>
        </p:blipFill>
        <p:spPr>
          <a:xfrm>
            <a:off x="850089" y="1468581"/>
            <a:ext cx="7443822" cy="4847140"/>
          </a:xfrm>
          <a:prstGeom prst="rect">
            <a:avLst/>
          </a:prstGeom>
          <a:ln>
            <a:solidFill>
              <a:schemeClr val="tx1"/>
            </a:solidFill>
          </a:ln>
        </p:spPr>
      </p:pic>
      <p:sp>
        <p:nvSpPr>
          <p:cNvPr id="6" name="Rectangle 5">
            <a:extLst>
              <a:ext uri="{FF2B5EF4-FFF2-40B4-BE49-F238E27FC236}">
                <a16:creationId xmlns:a16="http://schemas.microsoft.com/office/drawing/2014/main" id="{5002AFF6-8E88-CE7F-BEEF-155E3E7A1391}"/>
              </a:ext>
            </a:extLst>
          </p:cNvPr>
          <p:cNvSpPr/>
          <p:nvPr/>
        </p:nvSpPr>
        <p:spPr>
          <a:xfrm>
            <a:off x="5201587" y="4129790"/>
            <a:ext cx="110177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7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6031F4-E97B-D859-76D2-3D45288A1FF6}"/>
              </a:ext>
            </a:extLst>
          </p:cNvPr>
          <p:cNvPicPr>
            <a:picLocks noChangeAspect="1"/>
          </p:cNvPicPr>
          <p:nvPr/>
        </p:nvPicPr>
        <p:blipFill>
          <a:blip r:embed="rId2"/>
          <a:stretch>
            <a:fillRect/>
          </a:stretch>
        </p:blipFill>
        <p:spPr>
          <a:xfrm>
            <a:off x="367754" y="1690689"/>
            <a:ext cx="8408491" cy="1979463"/>
          </a:xfrm>
          <a:prstGeom prst="rect">
            <a:avLst/>
          </a:prstGeom>
          <a:ln>
            <a:solidFill>
              <a:schemeClr val="tx1"/>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Timsort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sp>
        <p:nvSpPr>
          <p:cNvPr id="6" name="Rectangle 5">
            <a:extLst>
              <a:ext uri="{FF2B5EF4-FFF2-40B4-BE49-F238E27FC236}">
                <a16:creationId xmlns:a16="http://schemas.microsoft.com/office/drawing/2014/main" id="{5002AFF6-8E88-CE7F-BEEF-155E3E7A1391}"/>
              </a:ext>
            </a:extLst>
          </p:cNvPr>
          <p:cNvSpPr/>
          <p:nvPr/>
        </p:nvSpPr>
        <p:spPr>
          <a:xfrm>
            <a:off x="2443397" y="1948721"/>
            <a:ext cx="343274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C3A7026-E24B-D2AE-550E-F903B1355986}"/>
              </a:ext>
            </a:extLst>
          </p:cNvPr>
          <p:cNvPicPr>
            <a:picLocks noChangeAspect="1"/>
          </p:cNvPicPr>
          <p:nvPr/>
        </p:nvPicPr>
        <p:blipFill>
          <a:blip r:embed="rId3"/>
          <a:stretch>
            <a:fillRect/>
          </a:stretch>
        </p:blipFill>
        <p:spPr>
          <a:xfrm>
            <a:off x="442209" y="4273207"/>
            <a:ext cx="8259580" cy="14450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602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D24FD69-7B09-6BF9-033A-00A095399E39}"/>
              </a:ext>
            </a:extLst>
          </p:cNvPr>
          <p:cNvPicPr>
            <a:picLocks noChangeAspect="1"/>
          </p:cNvPicPr>
          <p:nvPr/>
        </p:nvPicPr>
        <p:blipFill>
          <a:blip r:embed="rId2"/>
          <a:stretch>
            <a:fillRect/>
          </a:stretch>
        </p:blipFill>
        <p:spPr>
          <a:xfrm>
            <a:off x="1238667" y="1714167"/>
            <a:ext cx="6666667" cy="420000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grpSp>
        <p:nvGrpSpPr>
          <p:cNvPr id="7" name="Group 6">
            <a:extLst>
              <a:ext uri="{FF2B5EF4-FFF2-40B4-BE49-F238E27FC236}">
                <a16:creationId xmlns:a16="http://schemas.microsoft.com/office/drawing/2014/main" id="{594B4F45-5832-4CCA-AD44-E04DD5AA4836}"/>
              </a:ext>
            </a:extLst>
          </p:cNvPr>
          <p:cNvGrpSpPr/>
          <p:nvPr/>
        </p:nvGrpSpPr>
        <p:grpSpPr>
          <a:xfrm>
            <a:off x="2375788" y="1690689"/>
            <a:ext cx="1076632" cy="369332"/>
            <a:chOff x="4968362" y="2079211"/>
            <a:chExt cx="1076632" cy="369332"/>
          </a:xfrm>
        </p:grpSpPr>
        <p:cxnSp>
          <p:nvCxnSpPr>
            <p:cNvPr id="8" name="Straight Arrow Connector 7">
              <a:extLst>
                <a:ext uri="{FF2B5EF4-FFF2-40B4-BE49-F238E27FC236}">
                  <a16:creationId xmlns:a16="http://schemas.microsoft.com/office/drawing/2014/main" id="{7FDCE253-C6B4-5CCC-39BF-57736B3FA5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5F616C2-F1E8-C5DC-DBE5-7B988AF4E5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8DEB5725-27F5-AA58-8B0C-82880EE2E39C}"/>
              </a:ext>
            </a:extLst>
          </p:cNvPr>
          <p:cNvGrpSpPr/>
          <p:nvPr/>
        </p:nvGrpSpPr>
        <p:grpSpPr>
          <a:xfrm>
            <a:off x="3306146" y="1905414"/>
            <a:ext cx="1076632" cy="369332"/>
            <a:chOff x="4704120" y="2356972"/>
            <a:chExt cx="1076632" cy="369332"/>
          </a:xfrm>
        </p:grpSpPr>
        <p:cxnSp>
          <p:nvCxnSpPr>
            <p:cNvPr id="12" name="Straight Arrow Connector 11">
              <a:extLst>
                <a:ext uri="{FF2B5EF4-FFF2-40B4-BE49-F238E27FC236}">
                  <a16:creationId xmlns:a16="http://schemas.microsoft.com/office/drawing/2014/main" id="{E0A257C7-0AF9-562E-2557-16D4E05C8FF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2B3896-C54B-3B85-C578-1ACE8DC8222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48CD818-698C-F0EF-0390-6BF5F371C24D}"/>
              </a:ext>
            </a:extLst>
          </p:cNvPr>
          <p:cNvGrpSpPr/>
          <p:nvPr/>
        </p:nvGrpSpPr>
        <p:grpSpPr>
          <a:xfrm>
            <a:off x="3633142" y="2136165"/>
            <a:ext cx="1068643" cy="369332"/>
            <a:chOff x="3647644" y="4910075"/>
            <a:chExt cx="1068643" cy="369332"/>
          </a:xfrm>
        </p:grpSpPr>
        <p:sp>
          <p:nvSpPr>
            <p:cNvPr id="16" name="TextBox 15">
              <a:extLst>
                <a:ext uri="{FF2B5EF4-FFF2-40B4-BE49-F238E27FC236}">
                  <a16:creationId xmlns:a16="http://schemas.microsoft.com/office/drawing/2014/main" id="{7D9DF484-F850-D663-B0DA-617D525947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BC088337-FCFD-76DE-E1BD-B965E7D8DA4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6133A65-EF01-5F3F-73A8-E5D89DBC48FF}"/>
              </a:ext>
            </a:extLst>
          </p:cNvPr>
          <p:cNvGrpSpPr/>
          <p:nvPr/>
        </p:nvGrpSpPr>
        <p:grpSpPr>
          <a:xfrm>
            <a:off x="7837206" y="2845043"/>
            <a:ext cx="1064340" cy="369332"/>
            <a:chOff x="3647644" y="5421073"/>
            <a:chExt cx="1064340" cy="369332"/>
          </a:xfrm>
        </p:grpSpPr>
        <p:sp>
          <p:nvSpPr>
            <p:cNvPr id="19" name="TextBox 18">
              <a:extLst>
                <a:ext uri="{FF2B5EF4-FFF2-40B4-BE49-F238E27FC236}">
                  <a16:creationId xmlns:a16="http://schemas.microsoft.com/office/drawing/2014/main" id="{5F054A92-5D70-AE33-6CBC-540811165AB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8CE05EC-FE46-ED3F-A9CF-3CDBEC748DB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66D604F-4384-271B-D0BE-234D069858F1}"/>
              </a:ext>
            </a:extLst>
          </p:cNvPr>
          <p:cNvGrpSpPr/>
          <p:nvPr/>
        </p:nvGrpSpPr>
        <p:grpSpPr>
          <a:xfrm>
            <a:off x="5916909" y="3507143"/>
            <a:ext cx="1068643" cy="369332"/>
            <a:chOff x="3647644" y="5359159"/>
            <a:chExt cx="1068643" cy="369332"/>
          </a:xfrm>
        </p:grpSpPr>
        <p:sp>
          <p:nvSpPr>
            <p:cNvPr id="22" name="TextBox 21">
              <a:extLst>
                <a:ext uri="{FF2B5EF4-FFF2-40B4-BE49-F238E27FC236}">
                  <a16:creationId xmlns:a16="http://schemas.microsoft.com/office/drawing/2014/main" id="{B28B1C95-606E-3AFA-8A0D-467A2B6700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DEBD7F4D-A928-02DB-5276-655C169581B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6CFB83E-A1BF-A34C-5AB4-109901D0F954}"/>
              </a:ext>
            </a:extLst>
          </p:cNvPr>
          <p:cNvGrpSpPr/>
          <p:nvPr/>
        </p:nvGrpSpPr>
        <p:grpSpPr>
          <a:xfrm>
            <a:off x="3021784" y="4203079"/>
            <a:ext cx="1076632" cy="369332"/>
            <a:chOff x="2157212" y="5356391"/>
            <a:chExt cx="1076632" cy="369332"/>
          </a:xfrm>
        </p:grpSpPr>
        <p:sp>
          <p:nvSpPr>
            <p:cNvPr id="25" name="TextBox 24">
              <a:extLst>
                <a:ext uri="{FF2B5EF4-FFF2-40B4-BE49-F238E27FC236}">
                  <a16:creationId xmlns:a16="http://schemas.microsoft.com/office/drawing/2014/main" id="{98D8876B-EA26-63ED-2AC8-422A0CCC392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8AA5992D-6BC8-1657-6B6F-9DDDC83A812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DEE1E016-27D8-FD85-430C-1E91CF8769D8}"/>
              </a:ext>
            </a:extLst>
          </p:cNvPr>
          <p:cNvGrpSpPr/>
          <p:nvPr/>
        </p:nvGrpSpPr>
        <p:grpSpPr>
          <a:xfrm>
            <a:off x="6176953" y="4427864"/>
            <a:ext cx="1076632" cy="369332"/>
            <a:chOff x="2157212" y="5356391"/>
            <a:chExt cx="1076632" cy="369332"/>
          </a:xfrm>
        </p:grpSpPr>
        <p:sp>
          <p:nvSpPr>
            <p:cNvPr id="28" name="TextBox 27">
              <a:extLst>
                <a:ext uri="{FF2B5EF4-FFF2-40B4-BE49-F238E27FC236}">
                  <a16:creationId xmlns:a16="http://schemas.microsoft.com/office/drawing/2014/main" id="{429A1019-EB38-EE11-3EF8-140EA6EF15D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A4B7209-2EF8-5ED9-3973-95A6AAAEEEC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276B01F-4938-2475-5FB7-618F9D80586D}"/>
              </a:ext>
            </a:extLst>
          </p:cNvPr>
          <p:cNvGrpSpPr/>
          <p:nvPr/>
        </p:nvGrpSpPr>
        <p:grpSpPr>
          <a:xfrm>
            <a:off x="4720340" y="3957207"/>
            <a:ext cx="1076632" cy="369332"/>
            <a:chOff x="2157212" y="5356391"/>
            <a:chExt cx="1076632" cy="369332"/>
          </a:xfrm>
        </p:grpSpPr>
        <p:sp>
          <p:nvSpPr>
            <p:cNvPr id="31" name="TextBox 30">
              <a:extLst>
                <a:ext uri="{FF2B5EF4-FFF2-40B4-BE49-F238E27FC236}">
                  <a16:creationId xmlns:a16="http://schemas.microsoft.com/office/drawing/2014/main" id="{3E056193-B95E-0E11-E63B-A5836F39BFE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D764C82-1B89-6FA0-FB56-0A2BA769EF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46FFBFA-179D-D935-CA38-009E57F44DCF}"/>
              </a:ext>
            </a:extLst>
          </p:cNvPr>
          <p:cNvGrpSpPr/>
          <p:nvPr/>
        </p:nvGrpSpPr>
        <p:grpSpPr>
          <a:xfrm>
            <a:off x="5842375" y="5117199"/>
            <a:ext cx="1076632" cy="369332"/>
            <a:chOff x="2157212" y="5356391"/>
            <a:chExt cx="1076632" cy="369332"/>
          </a:xfrm>
        </p:grpSpPr>
        <p:sp>
          <p:nvSpPr>
            <p:cNvPr id="6" name="TextBox 5">
              <a:extLst>
                <a:ext uri="{FF2B5EF4-FFF2-40B4-BE49-F238E27FC236}">
                  <a16:creationId xmlns:a16="http://schemas.microsoft.com/office/drawing/2014/main" id="{437A4F44-87E3-9B69-2B43-034D257D95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 name="Straight Arrow Connector 8">
              <a:extLst>
                <a:ext uri="{FF2B5EF4-FFF2-40B4-BE49-F238E27FC236}">
                  <a16:creationId xmlns:a16="http://schemas.microsoft.com/office/drawing/2014/main" id="{5F3152D8-458F-0463-ED03-2C4CEB35B36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C810C9D-A9C4-BD67-5393-D5763CD94027}"/>
              </a:ext>
            </a:extLst>
          </p:cNvPr>
          <p:cNvGrpSpPr/>
          <p:nvPr/>
        </p:nvGrpSpPr>
        <p:grpSpPr>
          <a:xfrm>
            <a:off x="6607739" y="5559949"/>
            <a:ext cx="1076632" cy="369332"/>
            <a:chOff x="2157212" y="5356391"/>
            <a:chExt cx="1076632" cy="369332"/>
          </a:xfrm>
        </p:grpSpPr>
        <p:sp>
          <p:nvSpPr>
            <p:cNvPr id="33" name="TextBox 32">
              <a:extLst>
                <a:ext uri="{FF2B5EF4-FFF2-40B4-BE49-F238E27FC236}">
                  <a16:creationId xmlns:a16="http://schemas.microsoft.com/office/drawing/2014/main" id="{E13B5CB5-842B-31BE-52D8-D2E5D740F65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5A56B92-B7D4-0384-7504-DAAC512D1FF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077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righ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righ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363163-E87B-123B-63F9-8637CF2BE5C0}"/>
              </a:ext>
            </a:extLst>
          </p:cNvPr>
          <p:cNvPicPr>
            <a:picLocks noChangeAspect="1"/>
          </p:cNvPicPr>
          <p:nvPr/>
        </p:nvPicPr>
        <p:blipFill>
          <a:blip r:embed="rId2"/>
          <a:stretch>
            <a:fillRect/>
          </a:stretch>
        </p:blipFill>
        <p:spPr>
          <a:xfrm>
            <a:off x="588364" y="2173568"/>
            <a:ext cx="7967272" cy="93022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timsort.py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grpSp>
        <p:nvGrpSpPr>
          <p:cNvPr id="37" name="Group 36">
            <a:extLst>
              <a:ext uri="{FF2B5EF4-FFF2-40B4-BE49-F238E27FC236}">
                <a16:creationId xmlns:a16="http://schemas.microsoft.com/office/drawing/2014/main" id="{00F78EC3-EE46-511D-C845-F67A6F8BE42B}"/>
              </a:ext>
            </a:extLst>
          </p:cNvPr>
          <p:cNvGrpSpPr/>
          <p:nvPr/>
        </p:nvGrpSpPr>
        <p:grpSpPr>
          <a:xfrm>
            <a:off x="2400965" y="2843557"/>
            <a:ext cx="1076632" cy="369332"/>
            <a:chOff x="4968362" y="2079211"/>
            <a:chExt cx="1076632" cy="369332"/>
          </a:xfrm>
        </p:grpSpPr>
        <p:cxnSp>
          <p:nvCxnSpPr>
            <p:cNvPr id="38" name="Straight Arrow Connector 37">
              <a:extLst>
                <a:ext uri="{FF2B5EF4-FFF2-40B4-BE49-F238E27FC236}">
                  <a16:creationId xmlns:a16="http://schemas.microsoft.com/office/drawing/2014/main" id="{5167EADE-F1D0-E773-D254-FF3844D07A3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5CFAB5A-33FF-5257-13A1-0BEF349F1C5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pic>
        <p:nvPicPr>
          <p:cNvPr id="8" name="Picture 7">
            <a:extLst>
              <a:ext uri="{FF2B5EF4-FFF2-40B4-BE49-F238E27FC236}">
                <a16:creationId xmlns:a16="http://schemas.microsoft.com/office/drawing/2014/main" id="{5D00D873-D265-24CE-E9CC-DFB02A5DC795}"/>
              </a:ext>
            </a:extLst>
          </p:cNvPr>
          <p:cNvPicPr>
            <a:picLocks noChangeAspect="1"/>
          </p:cNvPicPr>
          <p:nvPr/>
        </p:nvPicPr>
        <p:blipFill>
          <a:blip r:embed="rId3"/>
          <a:stretch>
            <a:fillRect/>
          </a:stretch>
        </p:blipFill>
        <p:spPr>
          <a:xfrm>
            <a:off x="588364" y="3616385"/>
            <a:ext cx="7967272" cy="962921"/>
          </a:xfrm>
          <a:prstGeom prst="rect">
            <a:avLst/>
          </a:prstGeom>
        </p:spPr>
      </p:pic>
      <p:pic>
        <p:nvPicPr>
          <p:cNvPr id="9" name="Picture 8">
            <a:extLst>
              <a:ext uri="{FF2B5EF4-FFF2-40B4-BE49-F238E27FC236}">
                <a16:creationId xmlns:a16="http://schemas.microsoft.com/office/drawing/2014/main" id="{DFF50AFC-6636-D732-59A8-96590F796B54}"/>
              </a:ext>
            </a:extLst>
          </p:cNvPr>
          <p:cNvPicPr>
            <a:picLocks noChangeAspect="1"/>
          </p:cNvPicPr>
          <p:nvPr/>
        </p:nvPicPr>
        <p:blipFill>
          <a:blip r:embed="rId4"/>
          <a:stretch>
            <a:fillRect/>
          </a:stretch>
        </p:blipFill>
        <p:spPr>
          <a:xfrm>
            <a:off x="588364" y="5091898"/>
            <a:ext cx="7926986" cy="872892"/>
          </a:xfrm>
          <a:prstGeom prst="rect">
            <a:avLst/>
          </a:prstGeom>
        </p:spPr>
      </p:pic>
      <p:sp>
        <p:nvSpPr>
          <p:cNvPr id="10" name="TextBox 9">
            <a:extLst>
              <a:ext uri="{FF2B5EF4-FFF2-40B4-BE49-F238E27FC236}">
                <a16:creationId xmlns:a16="http://schemas.microsoft.com/office/drawing/2014/main" id="{A45DF0CA-37A8-7493-3DC5-4A9A7B3130EE}"/>
              </a:ext>
            </a:extLst>
          </p:cNvPr>
          <p:cNvSpPr txBox="1"/>
          <p:nvPr/>
        </p:nvSpPr>
        <p:spPr>
          <a:xfrm>
            <a:off x="505236" y="1862321"/>
            <a:ext cx="598089" cy="338554"/>
          </a:xfrm>
          <a:prstGeom prst="rect">
            <a:avLst/>
          </a:prstGeom>
          <a:noFill/>
        </p:spPr>
        <p:txBody>
          <a:bodyPr wrap="square" rtlCol="0">
            <a:spAutoFit/>
          </a:bodyPr>
          <a:lstStyle/>
          <a:p>
            <a:r>
              <a:rPr lang="en-US" sz="1600" b="1" dirty="0">
                <a:solidFill>
                  <a:srgbClr val="7030A0"/>
                </a:solidFill>
              </a:rPr>
              <a:t>2002</a:t>
            </a:r>
          </a:p>
        </p:txBody>
      </p:sp>
      <p:sp>
        <p:nvSpPr>
          <p:cNvPr id="11" name="TextBox 10">
            <a:extLst>
              <a:ext uri="{FF2B5EF4-FFF2-40B4-BE49-F238E27FC236}">
                <a16:creationId xmlns:a16="http://schemas.microsoft.com/office/drawing/2014/main" id="{0C159CA8-25C8-0AAD-33D9-7DB00C007BEC}"/>
              </a:ext>
            </a:extLst>
          </p:cNvPr>
          <p:cNvSpPr txBox="1"/>
          <p:nvPr/>
        </p:nvSpPr>
        <p:spPr>
          <a:xfrm>
            <a:off x="505236" y="3307832"/>
            <a:ext cx="598089" cy="338554"/>
          </a:xfrm>
          <a:prstGeom prst="rect">
            <a:avLst/>
          </a:prstGeom>
          <a:noFill/>
        </p:spPr>
        <p:txBody>
          <a:bodyPr wrap="square" rtlCol="0">
            <a:spAutoFit/>
          </a:bodyPr>
          <a:lstStyle/>
          <a:p>
            <a:r>
              <a:rPr lang="en-US" sz="1600" b="1" dirty="0">
                <a:solidFill>
                  <a:srgbClr val="7030A0"/>
                </a:solidFill>
              </a:rPr>
              <a:t>1975</a:t>
            </a:r>
          </a:p>
        </p:txBody>
      </p:sp>
      <p:sp>
        <p:nvSpPr>
          <p:cNvPr id="12" name="TextBox 11">
            <a:extLst>
              <a:ext uri="{FF2B5EF4-FFF2-40B4-BE49-F238E27FC236}">
                <a16:creationId xmlns:a16="http://schemas.microsoft.com/office/drawing/2014/main" id="{3B05F802-3ED0-46D7-F8B6-227B135DA29D}"/>
              </a:ext>
            </a:extLst>
          </p:cNvPr>
          <p:cNvSpPr txBox="1"/>
          <p:nvPr/>
        </p:nvSpPr>
        <p:spPr>
          <a:xfrm>
            <a:off x="505236" y="4753344"/>
            <a:ext cx="598089" cy="338554"/>
          </a:xfrm>
          <a:prstGeom prst="rect">
            <a:avLst/>
          </a:prstGeom>
          <a:noFill/>
        </p:spPr>
        <p:txBody>
          <a:bodyPr wrap="square" rtlCol="0">
            <a:spAutoFit/>
          </a:bodyPr>
          <a:lstStyle/>
          <a:p>
            <a:r>
              <a:rPr lang="en-US" sz="1600" b="1" dirty="0">
                <a:solidFill>
                  <a:srgbClr val="7030A0"/>
                </a:solidFill>
              </a:rPr>
              <a:t>1956</a:t>
            </a:r>
          </a:p>
        </p:txBody>
      </p:sp>
    </p:spTree>
    <p:extLst>
      <p:ext uri="{BB962C8B-B14F-4D97-AF65-F5344CB8AC3E}">
        <p14:creationId xmlns:p14="http://schemas.microsoft.com/office/powerpoint/2010/main" val="150195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05</a:t>
            </a:r>
            <a:r>
              <a:rPr lang="en-US" sz="3200" dirty="0">
                <a:latin typeface="+mn-lt"/>
              </a:rPr>
              <a:t> – 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u="sng" dirty="0"/>
              <a:t>art</a:t>
            </a:r>
            <a:r>
              <a:rPr lang="en-US" sz="2400" dirty="0"/>
              <a:t> of computer </a:t>
            </a:r>
            <a:r>
              <a:rPr lang="en-US" sz="2400" i="1" dirty="0"/>
              <a:t>science</a:t>
            </a:r>
            <a:r>
              <a:rPr lang="en-US" sz="2400" dirty="0"/>
              <a:t> is finding an efficient way to represent </a:t>
            </a:r>
            <a:r>
              <a:rPr lang="en-US" sz="2400" b="1" dirty="0">
                <a:solidFill>
                  <a:srgbClr val="7030A0"/>
                </a:solidFill>
              </a:rPr>
              <a:t>everything as a number</a:t>
            </a:r>
          </a:p>
          <a:p>
            <a:pPr>
              <a:spcBef>
                <a:spcPts val="0"/>
              </a:spcBef>
              <a:spcAft>
                <a:spcPts val="1200"/>
              </a:spcAft>
            </a:pPr>
            <a:r>
              <a:rPr lang="en-US" sz="2400" dirty="0"/>
              <a:t>Encoding needs to be </a:t>
            </a:r>
            <a:r>
              <a:rPr lang="en-US" sz="2400" b="1" dirty="0">
                <a:solidFill>
                  <a:srgbClr val="00B050"/>
                </a:solidFill>
              </a:rPr>
              <a:t>unambiguous</a:t>
            </a:r>
            <a:r>
              <a:rPr lang="en-US" sz="2400" dirty="0"/>
              <a:t> to support proper decoding</a:t>
            </a:r>
          </a:p>
          <a:p>
            <a:pPr>
              <a:spcBef>
                <a:spcPts val="0"/>
              </a:spcBef>
              <a:spcAft>
                <a:spcPts val="1200"/>
              </a:spcAft>
            </a:pPr>
            <a:r>
              <a:rPr lang="en-US" sz="2400" dirty="0"/>
              <a:t>Decoding multiple things from a single number often requires the use of the </a:t>
            </a:r>
            <a:r>
              <a:rPr lang="en-US" sz="2400" b="1" dirty="0"/>
              <a:t>modulus</a:t>
            </a:r>
            <a:r>
              <a:rPr lang="en-US" sz="2400" dirty="0"/>
              <a:t> </a:t>
            </a:r>
            <a:r>
              <a:rPr lang="en-US" sz="2400" b="1" dirty="0">
                <a:solidFill>
                  <a:srgbClr val="0070C0"/>
                </a:solidFill>
              </a:rPr>
              <a:t>% </a:t>
            </a:r>
            <a:r>
              <a:rPr lang="en-US" sz="2400" dirty="0"/>
              <a:t>operator</a:t>
            </a:r>
          </a:p>
          <a:p>
            <a:pPr>
              <a:spcBef>
                <a:spcPts val="0"/>
              </a:spcBef>
              <a:spcAft>
                <a:spcPts val="1200"/>
              </a:spcAft>
            </a:pPr>
            <a:r>
              <a:rPr lang="en-US" sz="2400" dirty="0"/>
              <a:t>Lists, Strings, and Tuples are Python </a:t>
            </a:r>
            <a:r>
              <a:rPr lang="en-US" sz="2400" b="1" dirty="0">
                <a:solidFill>
                  <a:srgbClr val="FF0000"/>
                </a:solidFill>
              </a:rPr>
              <a:t>sequences</a:t>
            </a:r>
            <a:r>
              <a:rPr lang="en-US" sz="2400" dirty="0">
                <a:solidFill>
                  <a:srgbClr val="FF0000"/>
                </a:solidFill>
              </a:rPr>
              <a:t> </a:t>
            </a:r>
            <a:r>
              <a:rPr lang="en-US" sz="2400" dirty="0"/>
              <a:t>that can be </a:t>
            </a:r>
            <a:r>
              <a:rPr lang="en-US" sz="2400" b="1" dirty="0">
                <a:solidFill>
                  <a:srgbClr val="00B050"/>
                </a:solidFill>
              </a:rPr>
              <a:t>iterated</a:t>
            </a:r>
            <a:endParaRPr lang="en-US" sz="2400" b="1" dirty="0">
              <a:solidFill>
                <a:srgbClr val="0070C0"/>
              </a:solidFill>
            </a:endParaRPr>
          </a:p>
          <a:p>
            <a:pPr>
              <a:spcBef>
                <a:spcPts val="0"/>
              </a:spcBef>
              <a:spcAft>
                <a:spcPts val="1200"/>
              </a:spcAft>
            </a:pPr>
            <a:r>
              <a:rPr lang="en-US" sz="2400" dirty="0"/>
              <a:t>Sequences have </a:t>
            </a:r>
            <a:r>
              <a:rPr lang="en-US" sz="2400" b="1" dirty="0"/>
              <a:t>elements</a:t>
            </a:r>
            <a:r>
              <a:rPr lang="en-US" sz="2400" dirty="0"/>
              <a:t> that can be accessed by their unique </a:t>
            </a:r>
            <a:r>
              <a:rPr lang="en-US" sz="2400" b="1" dirty="0">
                <a:solidFill>
                  <a:srgbClr val="7030A0"/>
                </a:solidFill>
              </a:rPr>
              <a:t>index number </a:t>
            </a:r>
            <a:r>
              <a:rPr lang="en-US" sz="2400" dirty="0"/>
              <a:t>inside square </a:t>
            </a:r>
            <a:r>
              <a:rPr lang="en-US" sz="2400" b="1" dirty="0"/>
              <a:t>[]</a:t>
            </a:r>
            <a:r>
              <a:rPr lang="en-US" sz="2400" dirty="0"/>
              <a:t> brackets</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1098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05</a:t>
            </a:r>
            <a:r>
              <a:rPr lang="en-US" sz="3200" dirty="0">
                <a:latin typeface="+mn-lt"/>
              </a:rPr>
              <a:t> – 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len() </a:t>
            </a:r>
            <a:r>
              <a:rPr lang="en-US" sz="2400" dirty="0"/>
              <a:t>function returns the number of elements in the sequence</a:t>
            </a:r>
          </a:p>
          <a:p>
            <a:pPr>
              <a:spcBef>
                <a:spcPts val="0"/>
              </a:spcBef>
              <a:spcAft>
                <a:spcPts val="1200"/>
              </a:spcAft>
            </a:pPr>
            <a:r>
              <a:rPr lang="en-US" sz="2400" dirty="0"/>
              <a:t>Sequence indexes are </a:t>
            </a:r>
            <a:r>
              <a:rPr lang="en-US" sz="2400" b="1" dirty="0">
                <a:solidFill>
                  <a:srgbClr val="FF0000"/>
                </a:solidFill>
              </a:rPr>
              <a:t>zero</a:t>
            </a:r>
            <a:r>
              <a:rPr lang="en-US" sz="2400" dirty="0"/>
              <a:t> based - the first element is at index </a:t>
            </a:r>
            <a:r>
              <a:rPr lang="en-US" sz="2400" b="1" dirty="0">
                <a:solidFill>
                  <a:srgbClr val="FF0000"/>
                </a:solidFill>
              </a:rPr>
              <a:t>0</a:t>
            </a:r>
            <a:r>
              <a:rPr lang="en-US" sz="2400" dirty="0"/>
              <a:t> - for example: </a:t>
            </a:r>
            <a:r>
              <a:rPr lang="en-US" sz="2400" b="1" dirty="0" err="1"/>
              <a:t>mylist</a:t>
            </a:r>
            <a:r>
              <a:rPr lang="en-US" sz="2400" b="1" dirty="0"/>
              <a:t>[0]</a:t>
            </a:r>
          </a:p>
          <a:p>
            <a:pPr>
              <a:spcBef>
                <a:spcPts val="0"/>
              </a:spcBef>
              <a:spcAft>
                <a:spcPts val="1200"/>
              </a:spcAft>
            </a:pPr>
            <a:r>
              <a:rPr lang="en-US" sz="2400" dirty="0"/>
              <a:t>The </a:t>
            </a:r>
            <a:r>
              <a:rPr lang="en-US" sz="2400" u="sng" dirty="0"/>
              <a:t>last</a:t>
            </a:r>
            <a:r>
              <a:rPr lang="en-US" sz="2400" dirty="0"/>
              <a:t> addressable element in a sequence is at </a:t>
            </a:r>
            <a:r>
              <a:rPr lang="en-US" sz="2400" b="1" dirty="0">
                <a:solidFill>
                  <a:srgbClr val="00B050"/>
                </a:solidFill>
              </a:rPr>
              <a:t>len() - 1</a:t>
            </a:r>
          </a:p>
          <a:p>
            <a:pPr>
              <a:spcBef>
                <a:spcPts val="0"/>
              </a:spcBef>
              <a:spcAft>
                <a:spcPts val="1200"/>
              </a:spcAft>
            </a:pPr>
            <a:r>
              <a:rPr lang="en-US" sz="2400" dirty="0"/>
              <a:t>Remember this phrase: "zero is a thing…</a:t>
            </a:r>
            <a:r>
              <a:rPr lang="en-US" sz="2400" b="1" dirty="0">
                <a:solidFill>
                  <a:srgbClr val="7030A0"/>
                </a:solidFill>
              </a:rPr>
              <a:t>zero counts</a:t>
            </a:r>
            <a:r>
              <a:rPr lang="en-US" sz="2400" dirty="0"/>
              <a:t>"</a:t>
            </a:r>
          </a:p>
          <a:p>
            <a:pPr>
              <a:spcBef>
                <a:spcPts val="0"/>
              </a:spcBef>
              <a:spcAft>
                <a:spcPts val="1200"/>
              </a:spcAft>
            </a:pPr>
            <a:r>
              <a:rPr lang="en-US" sz="2400" dirty="0"/>
              <a:t>A single underscore </a:t>
            </a:r>
            <a:r>
              <a:rPr lang="en-US" sz="2400" b="1" dirty="0">
                <a:solidFill>
                  <a:srgbClr val="0070C0"/>
                </a:solidFill>
              </a:rPr>
              <a:t>_</a:t>
            </a:r>
            <a:r>
              <a:rPr lang="en-US" sz="2400" dirty="0"/>
              <a:t> can be used as a placeholder for a "don't care" (insignificant, anonymous, temporary) variable</a:t>
            </a:r>
          </a:p>
          <a:p>
            <a:pPr>
              <a:spcBef>
                <a:spcPts val="0"/>
              </a:spcBef>
              <a:spcAft>
                <a:spcPts val="1200"/>
              </a:spcAft>
            </a:pPr>
            <a:r>
              <a:rPr lang="en-US" sz="2400" dirty="0"/>
              <a:t>The </a:t>
            </a:r>
            <a:r>
              <a:rPr lang="en-US" sz="2400" b="1" dirty="0">
                <a:solidFill>
                  <a:srgbClr val="00B050"/>
                </a:solidFill>
              </a:rPr>
              <a:t>swap pattern </a:t>
            </a:r>
            <a:r>
              <a:rPr lang="en-US" sz="2400" dirty="0"/>
              <a:t>comes up very often in programming – Python makes this easy using </a:t>
            </a:r>
            <a:r>
              <a:rPr lang="en-US" sz="2400" b="1" dirty="0">
                <a:solidFill>
                  <a:srgbClr val="FF0000"/>
                </a:solidFill>
              </a:rPr>
              <a:t>tuple</a:t>
            </a:r>
            <a:r>
              <a:rPr lang="en-US" sz="2400" dirty="0"/>
              <a:t> </a:t>
            </a:r>
            <a:r>
              <a:rPr lang="en-US" sz="2400" i="1" dirty="0"/>
              <a:t>packing</a:t>
            </a:r>
            <a:r>
              <a:rPr lang="en-US" sz="2400" dirty="0"/>
              <a:t> and </a:t>
            </a:r>
            <a:r>
              <a:rPr lang="en-US" sz="2400" i="1" dirty="0"/>
              <a:t>unpacking</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7438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05</a:t>
            </a:r>
            <a:r>
              <a:rPr lang="en-US" sz="3200" dirty="0">
                <a:latin typeface="+mn-lt"/>
              </a:rPr>
              <a:t> – 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We can </a:t>
            </a:r>
            <a:r>
              <a:rPr lang="en-US" sz="2400" b="1" dirty="0"/>
              <a:t>instrument</a:t>
            </a:r>
            <a:r>
              <a:rPr lang="en-US" sz="2400" dirty="0"/>
              <a:t> (time) code by measuring the </a:t>
            </a:r>
            <a:r>
              <a:rPr lang="en-US" sz="2400" b="1" dirty="0">
                <a:solidFill>
                  <a:srgbClr val="FF0000"/>
                </a:solidFill>
              </a:rPr>
              <a:t>elapsed</a:t>
            </a:r>
            <a:r>
              <a:rPr lang="en-US" sz="2400" dirty="0"/>
              <a:t> time between when it starts and ends</a:t>
            </a:r>
          </a:p>
          <a:p>
            <a:pPr>
              <a:spcBef>
                <a:spcPts val="0"/>
              </a:spcBef>
              <a:spcAft>
                <a:spcPts val="1200"/>
              </a:spcAft>
            </a:pPr>
            <a:r>
              <a:rPr lang="en-US" sz="2400" b="1" dirty="0"/>
              <a:t>Bubble Sort </a:t>
            </a:r>
            <a:r>
              <a:rPr lang="en-US" sz="2400" dirty="0"/>
              <a:t>is easy to understand but very inefficient</a:t>
            </a:r>
          </a:p>
          <a:p>
            <a:pPr>
              <a:spcBef>
                <a:spcPts val="0"/>
              </a:spcBef>
              <a:spcAft>
                <a:spcPts val="1200"/>
              </a:spcAft>
            </a:pPr>
            <a:r>
              <a:rPr lang="en-US" sz="2400" b="1" dirty="0"/>
              <a:t>Quicksort</a:t>
            </a:r>
            <a:r>
              <a:rPr lang="en-US" sz="2400" dirty="0"/>
              <a:t> is more complex to understand but is </a:t>
            </a:r>
            <a:r>
              <a:rPr lang="en-US" sz="2400" u="sng" dirty="0"/>
              <a:t>orders of magnitude</a:t>
            </a:r>
            <a:r>
              <a:rPr lang="en-US" sz="2400" dirty="0"/>
              <a:t> faster than Bubble Sort</a:t>
            </a:r>
          </a:p>
          <a:p>
            <a:pPr>
              <a:spcBef>
                <a:spcPts val="0"/>
              </a:spcBef>
              <a:spcAft>
                <a:spcPts val="1200"/>
              </a:spcAft>
            </a:pPr>
            <a:r>
              <a:rPr lang="en-US" sz="2400" dirty="0"/>
              <a:t>From 1975 to 2002, everyone thought Quicksort was the "best" until Tim Peters invented </a:t>
            </a:r>
            <a:r>
              <a:rPr lang="en-US" sz="2400" b="1" dirty="0" err="1"/>
              <a:t>Timsort</a:t>
            </a:r>
            <a:endParaRPr lang="en-US" sz="2400" b="1" dirty="0"/>
          </a:p>
          <a:p>
            <a:pPr>
              <a:spcBef>
                <a:spcPts val="0"/>
              </a:spcBef>
              <a:spcAft>
                <a:spcPts val="1200"/>
              </a:spcAft>
            </a:pPr>
            <a:r>
              <a:rPr lang="en-US" sz="2400" dirty="0"/>
              <a:t>Look at packages like </a:t>
            </a:r>
            <a:r>
              <a:rPr lang="en-US" sz="2400" b="1" dirty="0"/>
              <a:t>Numpy</a:t>
            </a:r>
            <a:r>
              <a:rPr lang="en-US" sz="2400" dirty="0"/>
              <a:t> to see if they </a:t>
            </a:r>
            <a:r>
              <a:rPr lang="en-US" sz="2400" i="1" dirty="0">
                <a:solidFill>
                  <a:srgbClr val="FF0000"/>
                </a:solidFill>
              </a:rPr>
              <a:t>already</a:t>
            </a:r>
            <a:r>
              <a:rPr lang="en-US" sz="2400" dirty="0"/>
              <a:t> have implemented an algorithm that you need</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372957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05</a:t>
            </a:r>
            <a:r>
              <a:rPr lang="en-US" sz="3200" dirty="0">
                <a:latin typeface="+mn-lt"/>
              </a:rPr>
              <a:t> – 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Algorithm </a:t>
            </a:r>
            <a:r>
              <a:rPr lang="en-US" sz="2400" i="1" dirty="0"/>
              <a:t>design</a:t>
            </a:r>
            <a:r>
              <a:rPr lang="en-US" sz="2400" dirty="0"/>
              <a:t> remains an area of very active research, and even new programmers can make a </a:t>
            </a:r>
            <a:r>
              <a:rPr lang="en-US" sz="2400" b="1" dirty="0">
                <a:solidFill>
                  <a:srgbClr val="7030A0"/>
                </a:solidFill>
              </a:rPr>
              <a:t>novel</a:t>
            </a:r>
            <a:r>
              <a:rPr lang="en-US" sz="2400" dirty="0"/>
              <a:t> contribution</a:t>
            </a:r>
          </a:p>
          <a:p>
            <a:pPr>
              <a:spcBef>
                <a:spcPts val="0"/>
              </a:spcBef>
              <a:spcAft>
                <a:spcPts val="1200"/>
              </a:spcAft>
            </a:pPr>
            <a:r>
              <a:rPr lang="en-US" sz="2400" dirty="0"/>
              <a:t>New algorithms are still being discovered daily - </a:t>
            </a:r>
            <a:r>
              <a:rPr lang="en-US" sz="2400" b="1" dirty="0">
                <a:solidFill>
                  <a:srgbClr val="0070C0"/>
                </a:solidFill>
              </a:rPr>
              <a:t>what new algorithm will you invent to improve the world? </a:t>
            </a:r>
            <a:endParaRPr lang="en-US" sz="2400" dirty="0"/>
          </a:p>
          <a:p>
            <a:pPr>
              <a:spcBef>
                <a:spcPts val="0"/>
              </a:spcBef>
              <a:spcAft>
                <a:spcPts val="1200"/>
              </a:spcAft>
            </a:pPr>
            <a:r>
              <a:rPr lang="en-US" sz="2400" dirty="0"/>
              <a:t>Quantum algorithms </a:t>
            </a:r>
            <a:r>
              <a:rPr lang="en-US" sz="2400" u="sng" dirty="0"/>
              <a:t>may</a:t>
            </a:r>
            <a:r>
              <a:rPr lang="en-US" sz="2400" dirty="0"/>
              <a:t> offer dramatic speedup for classical algorithms that have an </a:t>
            </a:r>
            <a:r>
              <a:rPr lang="en-US" sz="2400" b="1" dirty="0">
                <a:solidFill>
                  <a:srgbClr val="FF0000"/>
                </a:solidFill>
              </a:rPr>
              <a:t>exponential</a:t>
            </a:r>
            <a:r>
              <a:rPr lang="en-US" sz="2400" dirty="0"/>
              <a:t> runtime </a:t>
            </a:r>
            <a:r>
              <a:rPr lang="en-US" sz="2400" b="1" dirty="0">
                <a:solidFill>
                  <a:srgbClr val="7030A0"/>
                </a:solidFill>
              </a:rPr>
              <a:t>complexity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7056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Python program called </a:t>
            </a:r>
            <a:r>
              <a:rPr lang="en-US" sz="2400" b="1" dirty="0"/>
              <a:t>hamming_weight.py</a:t>
            </a:r>
            <a:r>
              <a:rPr lang="en-US" sz="2400" dirty="0"/>
              <a:t> that calculates and displays the Hamming Weight of 95,601</a:t>
            </a:r>
          </a:p>
          <a:p>
            <a:r>
              <a:rPr lang="en-US" sz="2400" dirty="0"/>
              <a:t>Upload your solution to the BNL QIS102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4087252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8" name="Picture 7">
            <a:extLst>
              <a:ext uri="{FF2B5EF4-FFF2-40B4-BE49-F238E27FC236}">
                <a16:creationId xmlns:a16="http://schemas.microsoft.com/office/drawing/2014/main" id="{639A5736-2F62-12A1-6DF0-2AB3BA2BC0B3}"/>
              </a:ext>
            </a:extLst>
          </p:cNvPr>
          <p:cNvPicPr>
            <a:picLocks noChangeAspect="1"/>
          </p:cNvPicPr>
          <p:nvPr/>
        </p:nvPicPr>
        <p:blipFill>
          <a:blip r:embed="rId2"/>
          <a:stretch>
            <a:fillRect/>
          </a:stretch>
        </p:blipFill>
        <p:spPr>
          <a:xfrm>
            <a:off x="5500180" y="1533292"/>
            <a:ext cx="2672809" cy="2329798"/>
          </a:xfrm>
          <a:prstGeom prst="rect">
            <a:avLst/>
          </a:prstGeom>
        </p:spPr>
      </p:pic>
      <p:pic>
        <p:nvPicPr>
          <p:cNvPr id="10" name="Picture 9">
            <a:extLst>
              <a:ext uri="{FF2B5EF4-FFF2-40B4-BE49-F238E27FC236}">
                <a16:creationId xmlns:a16="http://schemas.microsoft.com/office/drawing/2014/main" id="{4E5AACB2-17B7-048B-AC8F-B583904D9AC0}"/>
              </a:ext>
            </a:extLst>
          </p:cNvPr>
          <p:cNvPicPr>
            <a:picLocks noChangeAspect="1"/>
          </p:cNvPicPr>
          <p:nvPr/>
        </p:nvPicPr>
        <p:blipFill>
          <a:blip r:embed="rId3"/>
          <a:stretch>
            <a:fillRect/>
          </a:stretch>
        </p:blipFill>
        <p:spPr>
          <a:xfrm>
            <a:off x="5634006" y="4135024"/>
            <a:ext cx="2405155" cy="2061562"/>
          </a:xfrm>
          <a:prstGeom prst="rect">
            <a:avLst/>
          </a:prstGeom>
        </p:spPr>
      </p:pic>
      <p:pic>
        <p:nvPicPr>
          <p:cNvPr id="12" name="Picture 11">
            <a:extLst>
              <a:ext uri="{FF2B5EF4-FFF2-40B4-BE49-F238E27FC236}">
                <a16:creationId xmlns:a16="http://schemas.microsoft.com/office/drawing/2014/main" id="{A439E988-7E6A-7C0A-3931-8F19CBCCEA38}"/>
              </a:ext>
            </a:extLst>
          </p:cNvPr>
          <p:cNvPicPr>
            <a:picLocks noChangeAspect="1"/>
          </p:cNvPicPr>
          <p:nvPr/>
        </p:nvPicPr>
        <p:blipFill>
          <a:blip r:embed="rId4"/>
          <a:stretch>
            <a:fillRect/>
          </a:stretch>
        </p:blipFill>
        <p:spPr>
          <a:xfrm>
            <a:off x="250523" y="1690689"/>
            <a:ext cx="4907296" cy="3983088"/>
          </a:xfrm>
          <a:prstGeom prst="rect">
            <a:avLst/>
          </a:prstGeom>
        </p:spPr>
      </p:pic>
    </p:spTree>
    <p:extLst>
      <p:ext uri="{BB962C8B-B14F-4D97-AF65-F5344CB8AC3E}">
        <p14:creationId xmlns:p14="http://schemas.microsoft.com/office/powerpoint/2010/main" val="147799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16" name="Slide Number Placeholder 15"/>
          <p:cNvSpPr>
            <a:spLocks noGrp="1"/>
          </p:cNvSpPr>
          <p:nvPr>
            <p:ph type="sldNum" sz="quarter" idx="12"/>
          </p:nvPr>
        </p:nvSpPr>
        <p:spPr/>
        <p:txBody>
          <a:bodyPr/>
          <a:lstStyle/>
          <a:p>
            <a:fld id="{650AD656-6FF9-465D-B7B0-1CD0DD39CD23}" type="slidenum">
              <a:rPr lang="en-US" smtClean="0"/>
              <a:t>6</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grpSp>
        <p:nvGrpSpPr>
          <p:cNvPr id="4" name="Group 3"/>
          <p:cNvGrpSpPr/>
          <p:nvPr/>
        </p:nvGrpSpPr>
        <p:grpSpPr>
          <a:xfrm>
            <a:off x="5895171" y="3178637"/>
            <a:ext cx="2789105" cy="923330"/>
            <a:chOff x="5895171" y="3178637"/>
            <a:chExt cx="2789105" cy="92333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582" y="3185547"/>
              <a:ext cx="655694" cy="909511"/>
            </a:xfrm>
            <a:prstGeom prst="rect">
              <a:avLst/>
            </a:prstGeom>
          </p:spPr>
        </p:pic>
        <p:sp>
          <p:nvSpPr>
            <p:cNvPr id="10" name="TextBox 9"/>
            <p:cNvSpPr txBox="1"/>
            <p:nvPr/>
          </p:nvSpPr>
          <p:spPr>
            <a:xfrm>
              <a:off x="5895171" y="3178637"/>
              <a:ext cx="2133413" cy="923330"/>
            </a:xfrm>
            <a:prstGeom prst="rect">
              <a:avLst/>
            </a:prstGeom>
            <a:noFill/>
          </p:spPr>
          <p:txBody>
            <a:bodyPr wrap="square" rtlCol="0">
              <a:spAutoFit/>
            </a:bodyPr>
            <a:lstStyle/>
            <a:p>
              <a:r>
                <a:rPr lang="en-US" dirty="0"/>
                <a:t>Card # = </a:t>
              </a:r>
              <a:r>
                <a:rPr lang="en-US" b="1" dirty="0">
                  <a:solidFill>
                    <a:srgbClr val="0070C0"/>
                  </a:solidFill>
                </a:rPr>
                <a:t>11</a:t>
              </a:r>
            </a:p>
            <a:p>
              <a:r>
                <a:rPr lang="en-US" dirty="0"/>
                <a:t>Suit = 11 </a:t>
              </a:r>
              <a:r>
                <a:rPr lang="en-US" b="1" dirty="0"/>
                <a:t>//</a:t>
              </a:r>
              <a:r>
                <a:rPr lang="en-US" dirty="0"/>
                <a:t> 13 = </a:t>
              </a:r>
              <a:r>
                <a:rPr lang="en-US" b="1" u="sng" dirty="0">
                  <a:solidFill>
                    <a:srgbClr val="00B050"/>
                  </a:solidFill>
                </a:rPr>
                <a:t>0</a:t>
              </a:r>
            </a:p>
            <a:p>
              <a:r>
                <a:rPr lang="en-US" dirty="0"/>
                <a:t>Rank = 11 </a:t>
              </a:r>
              <a:r>
                <a:rPr lang="en-US" b="1" dirty="0"/>
                <a:t>%</a:t>
              </a:r>
              <a:r>
                <a:rPr lang="en-US" dirty="0"/>
                <a:t> 13 = </a:t>
              </a:r>
              <a:r>
                <a:rPr lang="en-US" b="1" u="sng" dirty="0">
                  <a:solidFill>
                    <a:srgbClr val="FF0000"/>
                  </a:solidFill>
                </a:rPr>
                <a:t>11</a:t>
              </a:r>
            </a:p>
          </p:txBody>
        </p:sp>
      </p:grpSp>
      <p:grpSp>
        <p:nvGrpSpPr>
          <p:cNvPr id="8" name="Group 7"/>
          <p:cNvGrpSpPr/>
          <p:nvPr/>
        </p:nvGrpSpPr>
        <p:grpSpPr>
          <a:xfrm>
            <a:off x="5895169" y="4242231"/>
            <a:ext cx="2812491" cy="923330"/>
            <a:chOff x="5895170" y="4390832"/>
            <a:chExt cx="2812491" cy="923330"/>
          </a:xfrm>
        </p:grpSpPr>
        <p:pic>
          <p:nvPicPr>
            <p:cNvPr id="5" name="Picture 4"/>
            <p:cNvPicPr>
              <a:picLocks noChangeAspect="1"/>
            </p:cNvPicPr>
            <p:nvPr/>
          </p:nvPicPr>
          <p:blipFill>
            <a:blip r:embed="rId3"/>
            <a:stretch>
              <a:fillRect/>
            </a:stretch>
          </p:blipFill>
          <p:spPr>
            <a:xfrm>
              <a:off x="8028582" y="4428073"/>
              <a:ext cx="679079" cy="848848"/>
            </a:xfrm>
            <a:prstGeom prst="rect">
              <a:avLst/>
            </a:prstGeom>
          </p:spPr>
        </p:pic>
        <p:sp>
          <p:nvSpPr>
            <p:cNvPr id="13" name="TextBox 12"/>
            <p:cNvSpPr txBox="1"/>
            <p:nvPr/>
          </p:nvSpPr>
          <p:spPr>
            <a:xfrm>
              <a:off x="5895170" y="4390832"/>
              <a:ext cx="2133413" cy="923330"/>
            </a:xfrm>
            <a:prstGeom prst="rect">
              <a:avLst/>
            </a:prstGeom>
            <a:noFill/>
          </p:spPr>
          <p:txBody>
            <a:bodyPr wrap="square" rtlCol="0">
              <a:spAutoFit/>
            </a:bodyPr>
            <a:lstStyle/>
            <a:p>
              <a:r>
                <a:rPr lang="en-US" dirty="0"/>
                <a:t>Card # = </a:t>
              </a:r>
              <a:r>
                <a:rPr lang="en-US" b="1" dirty="0">
                  <a:solidFill>
                    <a:srgbClr val="0070C0"/>
                  </a:solidFill>
                </a:rPr>
                <a:t>29</a:t>
              </a:r>
            </a:p>
            <a:p>
              <a:r>
                <a:rPr lang="en-US" dirty="0"/>
                <a:t>Suit = 29 </a:t>
              </a:r>
              <a:r>
                <a:rPr lang="en-US" b="1" dirty="0"/>
                <a:t>//</a:t>
              </a:r>
              <a:r>
                <a:rPr lang="en-US" dirty="0"/>
                <a:t> 13 = </a:t>
              </a:r>
              <a:r>
                <a:rPr lang="en-US" b="1" u="sng" dirty="0">
                  <a:solidFill>
                    <a:srgbClr val="00B050"/>
                  </a:solidFill>
                </a:rPr>
                <a:t>2</a:t>
              </a:r>
            </a:p>
            <a:p>
              <a:r>
                <a:rPr lang="en-US" dirty="0"/>
                <a:t>Rank = 29 </a:t>
              </a:r>
              <a:r>
                <a:rPr lang="en-US" b="1" dirty="0"/>
                <a:t>%</a:t>
              </a:r>
              <a:r>
                <a:rPr lang="en-US" dirty="0"/>
                <a:t> 13 = </a:t>
              </a:r>
              <a:r>
                <a:rPr lang="en-US" b="1" u="sng" dirty="0">
                  <a:solidFill>
                    <a:srgbClr val="FF0000"/>
                  </a:solidFill>
                </a:rPr>
                <a:t>3</a:t>
              </a:r>
            </a:p>
          </p:txBody>
        </p:sp>
      </p:grpSp>
      <p:grpSp>
        <p:nvGrpSpPr>
          <p:cNvPr id="17" name="Group 16"/>
          <p:cNvGrpSpPr/>
          <p:nvPr/>
        </p:nvGrpSpPr>
        <p:grpSpPr>
          <a:xfrm>
            <a:off x="5895169" y="5305824"/>
            <a:ext cx="2789107" cy="938631"/>
            <a:chOff x="5895169" y="5596117"/>
            <a:chExt cx="2789107" cy="938631"/>
          </a:xfrm>
        </p:grpSpPr>
        <p:pic>
          <p:nvPicPr>
            <p:cNvPr id="6" name="Picture 5"/>
            <p:cNvPicPr>
              <a:picLocks noChangeAspect="1"/>
            </p:cNvPicPr>
            <p:nvPr/>
          </p:nvPicPr>
          <p:blipFill>
            <a:blip r:embed="rId4"/>
            <a:stretch>
              <a:fillRect/>
            </a:stretch>
          </p:blipFill>
          <p:spPr>
            <a:xfrm>
              <a:off x="8028582" y="5596117"/>
              <a:ext cx="655694" cy="938631"/>
            </a:xfrm>
            <a:prstGeom prst="rect">
              <a:avLst/>
            </a:prstGeom>
          </p:spPr>
        </p:pic>
        <p:sp>
          <p:nvSpPr>
            <p:cNvPr id="14" name="TextBox 13"/>
            <p:cNvSpPr txBox="1"/>
            <p:nvPr/>
          </p:nvSpPr>
          <p:spPr>
            <a:xfrm>
              <a:off x="5895169" y="5603767"/>
              <a:ext cx="2133413" cy="923330"/>
            </a:xfrm>
            <a:prstGeom prst="rect">
              <a:avLst/>
            </a:prstGeom>
            <a:noFill/>
          </p:spPr>
          <p:txBody>
            <a:bodyPr wrap="square" rtlCol="0">
              <a:spAutoFit/>
            </a:bodyPr>
            <a:lstStyle/>
            <a:p>
              <a:r>
                <a:rPr lang="en-US" dirty="0"/>
                <a:t>Card # = </a:t>
              </a:r>
              <a:r>
                <a:rPr lang="en-US" b="1" dirty="0">
                  <a:solidFill>
                    <a:srgbClr val="0070C0"/>
                  </a:solidFill>
                </a:rPr>
                <a:t>48</a:t>
              </a:r>
            </a:p>
            <a:p>
              <a:r>
                <a:rPr lang="en-US" dirty="0"/>
                <a:t>Suit = 48 </a:t>
              </a:r>
              <a:r>
                <a:rPr lang="en-US" b="1" dirty="0"/>
                <a:t>// </a:t>
              </a:r>
              <a:r>
                <a:rPr lang="en-US" dirty="0"/>
                <a:t>13 = </a:t>
              </a:r>
              <a:r>
                <a:rPr lang="en-US" b="1" u="sng" dirty="0">
                  <a:solidFill>
                    <a:srgbClr val="00B050"/>
                  </a:solidFill>
                </a:rPr>
                <a:t>3</a:t>
              </a:r>
            </a:p>
            <a:p>
              <a:r>
                <a:rPr lang="en-US" dirty="0"/>
                <a:t>Rank = 48 </a:t>
              </a:r>
              <a:r>
                <a:rPr lang="en-US" b="1" dirty="0"/>
                <a:t>%</a:t>
              </a:r>
              <a:r>
                <a:rPr lang="en-US" dirty="0"/>
                <a:t> 13 = </a:t>
              </a:r>
              <a:r>
                <a:rPr lang="en-US" b="1" u="sng" dirty="0">
                  <a:solidFill>
                    <a:srgbClr val="FF0000"/>
                  </a:solidFill>
                </a:rPr>
                <a:t>9</a:t>
              </a:r>
            </a:p>
          </p:txBody>
        </p:sp>
      </p:grpSp>
      <p:graphicFrame>
        <p:nvGraphicFramePr>
          <p:cNvPr id="18" name="Table 17"/>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643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Fix the function </a:t>
            </a:r>
            <a:r>
              <a:rPr lang="en-US" sz="2400" b="1" dirty="0">
                <a:solidFill>
                  <a:srgbClr val="0070C0"/>
                </a:solidFill>
              </a:rPr>
              <a:t>check_winner()</a:t>
            </a:r>
            <a:r>
              <a:rPr lang="en-US" sz="2400" dirty="0"/>
              <a:t> and add any other helper functions you need in the program </a:t>
            </a:r>
            <a:r>
              <a:rPr lang="en-US" sz="2400" b="1" dirty="0"/>
              <a:t>connect_four.py</a:t>
            </a:r>
            <a:endParaRPr lang="en-US" sz="2400" dirty="0"/>
          </a:p>
          <a:p>
            <a:r>
              <a:rPr lang="en-US" sz="2400" dirty="0"/>
              <a:t>The function </a:t>
            </a:r>
            <a:r>
              <a:rPr lang="en-US" sz="2400" b="1" dirty="0">
                <a:solidFill>
                  <a:srgbClr val="0070C0"/>
                </a:solidFill>
              </a:rPr>
              <a:t>check_winner()</a:t>
            </a:r>
            <a:r>
              <a:rPr lang="en-US" sz="2400" dirty="0"/>
              <a:t> should return </a:t>
            </a:r>
            <a:r>
              <a:rPr lang="en-US" sz="2400" b="1" dirty="0">
                <a:solidFill>
                  <a:srgbClr val="00B050"/>
                </a:solidFill>
              </a:rPr>
              <a:t>True</a:t>
            </a:r>
            <a:r>
              <a:rPr lang="en-US" sz="2400" dirty="0"/>
              <a:t> or </a:t>
            </a:r>
            <a:r>
              <a:rPr lang="en-US" sz="2400" b="1" dirty="0">
                <a:solidFill>
                  <a:srgbClr val="FF0000"/>
                </a:solidFill>
              </a:rPr>
              <a:t>False</a:t>
            </a:r>
            <a:r>
              <a:rPr lang="en-US" sz="2400" dirty="0"/>
              <a:t> if the given player number (1 or 2) has a winning position on the given board (a list of lists)</a:t>
            </a:r>
          </a:p>
          <a:p>
            <a:r>
              <a:rPr lang="en-US" sz="2400" dirty="0"/>
              <a:t>The current code contains three lists (board1, board2, board3), with each 2D list encoding a board configuration</a:t>
            </a:r>
          </a:p>
          <a:p>
            <a:pPr lvl="1"/>
            <a:r>
              <a:rPr lang="en-US" sz="2000" dirty="0"/>
              <a:t>0 = The space is empty (neither player has a checker in that space)</a:t>
            </a:r>
          </a:p>
          <a:p>
            <a:pPr lvl="1"/>
            <a:r>
              <a:rPr lang="en-US" sz="2000" dirty="0"/>
              <a:t>1 = The space is occupied by a checker owned by Player 1 </a:t>
            </a:r>
          </a:p>
          <a:p>
            <a:pPr lvl="1"/>
            <a:r>
              <a:rPr lang="en-US" sz="2000" dirty="0"/>
              <a:t>2 = The space is occupied by a checker owned by Player 2 </a:t>
            </a:r>
          </a:p>
          <a:p>
            <a:r>
              <a:rPr lang="en-US" sz="2400" dirty="0"/>
              <a:t>Follow the standard rules for Connect Four to determine the winner (if there is a winner for that board)</a:t>
            </a:r>
          </a:p>
          <a:p>
            <a:r>
              <a:rPr lang="en-US" sz="2400" dirty="0"/>
              <a:t>Upload your solution to the BNL QIS102 SharePoint site</a:t>
            </a:r>
            <a:endParaRPr lang="en-US" sz="20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spTree>
    <p:extLst>
      <p:ext uri="{BB962C8B-B14F-4D97-AF65-F5344CB8AC3E}">
        <p14:creationId xmlns:p14="http://schemas.microsoft.com/office/powerpoint/2010/main" val="10965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3" name="Rectangle 2">
            <a:extLst>
              <a:ext uri="{FF2B5EF4-FFF2-40B4-BE49-F238E27FC236}">
                <a16:creationId xmlns:a16="http://schemas.microsoft.com/office/drawing/2014/main" id="{2F377A65-858E-B4BB-54DF-E03E971301CA}"/>
              </a:ext>
            </a:extLst>
          </p:cNvPr>
          <p:cNvSpPr/>
          <p:nvPr/>
        </p:nvSpPr>
        <p:spPr>
          <a:xfrm>
            <a:off x="4105275" y="370257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E2DDD5-943C-0F3E-B9E9-409BDECB7C8B}"/>
              </a:ext>
            </a:extLst>
          </p:cNvPr>
          <p:cNvSpPr/>
          <p:nvPr/>
        </p:nvSpPr>
        <p:spPr>
          <a:xfrm>
            <a:off x="4105275" y="4394617"/>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3D6F855-A062-B886-BD3A-6FE336A3412F}"/>
              </a:ext>
            </a:extLst>
          </p:cNvPr>
          <p:cNvSpPr/>
          <p:nvPr/>
        </p:nvSpPr>
        <p:spPr>
          <a:xfrm>
            <a:off x="5787765" y="4389620"/>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E588F4-6604-655F-879E-6A66CA4CE3DC}"/>
              </a:ext>
            </a:extLst>
          </p:cNvPr>
          <p:cNvSpPr/>
          <p:nvPr/>
        </p:nvSpPr>
        <p:spPr>
          <a:xfrm>
            <a:off x="5787765" y="5078372"/>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ABB892-C600-EEC0-8565-29719A533A51}"/>
              </a:ext>
            </a:extLst>
          </p:cNvPr>
          <p:cNvSpPr/>
          <p:nvPr/>
        </p:nvSpPr>
        <p:spPr>
          <a:xfrm>
            <a:off x="5787765" y="5774619"/>
            <a:ext cx="1264444" cy="65207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E50C11-28D4-6A3C-674C-2D760383C305}"/>
              </a:ext>
            </a:extLst>
          </p:cNvPr>
          <p:cNvSpPr txBox="1"/>
          <p:nvPr/>
        </p:nvSpPr>
        <p:spPr>
          <a:xfrm>
            <a:off x="794479" y="5134131"/>
            <a:ext cx="2098623" cy="923330"/>
          </a:xfrm>
          <a:prstGeom prst="rect">
            <a:avLst/>
          </a:prstGeom>
          <a:noFill/>
        </p:spPr>
        <p:txBody>
          <a:bodyPr wrap="square" rtlCol="0">
            <a:spAutoFit/>
          </a:bodyPr>
          <a:lstStyle/>
          <a:p>
            <a:pPr algn="ctr"/>
            <a:r>
              <a:rPr lang="en-US" dirty="0">
                <a:solidFill>
                  <a:srgbClr val="FF0000"/>
                </a:solidFill>
              </a:rPr>
              <a:t>NOTE: You can use </a:t>
            </a:r>
            <a:r>
              <a:rPr lang="en-US" b="1" dirty="0">
                <a:solidFill>
                  <a:srgbClr val="FF0000"/>
                </a:solidFill>
              </a:rPr>
              <a:t>enumerate()</a:t>
            </a:r>
            <a:r>
              <a:rPr lang="en-US" dirty="0">
                <a:solidFill>
                  <a:srgbClr val="FF0000"/>
                </a:solidFill>
              </a:rPr>
              <a:t> with these data types</a:t>
            </a:r>
          </a:p>
        </p:txBody>
      </p:sp>
      <p:sp>
        <p:nvSpPr>
          <p:cNvPr id="10" name="TextBox 9">
            <a:extLst>
              <a:ext uri="{FF2B5EF4-FFF2-40B4-BE49-F238E27FC236}">
                <a16:creationId xmlns:a16="http://schemas.microsoft.com/office/drawing/2014/main" id="{353FF15C-4BBC-17B6-438B-932EC96C0D57}"/>
              </a:ext>
            </a:extLst>
          </p:cNvPr>
          <p:cNvSpPr txBox="1"/>
          <p:nvPr/>
        </p:nvSpPr>
        <p:spPr>
          <a:xfrm>
            <a:off x="7360170" y="4579772"/>
            <a:ext cx="1155180" cy="1477328"/>
          </a:xfrm>
          <a:prstGeom prst="rect">
            <a:avLst/>
          </a:prstGeom>
          <a:noFill/>
        </p:spPr>
        <p:txBody>
          <a:bodyPr wrap="square" rtlCol="0">
            <a:spAutoFit/>
          </a:bodyPr>
          <a:lstStyle/>
          <a:p>
            <a:pPr algn="ctr"/>
            <a:r>
              <a:rPr lang="en-US" b="1" dirty="0">
                <a:solidFill>
                  <a:srgbClr val="45588B"/>
                </a:solidFill>
              </a:rPr>
              <a:t>Sequence types support indexed [] access</a:t>
            </a:r>
          </a:p>
        </p:txBody>
      </p:sp>
    </p:spTree>
    <p:extLst>
      <p:ext uri="{BB962C8B-B14F-4D97-AF65-F5344CB8AC3E}">
        <p14:creationId xmlns:p14="http://schemas.microsoft.com/office/powerpoint/2010/main" val="9298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Lists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a:t>
            </a:r>
            <a:r>
              <a:rPr lang="en-US" sz="2400" b="1" dirty="0"/>
              <a:t>list</a:t>
            </a:r>
            <a:r>
              <a:rPr lang="en-US" sz="2400" dirty="0"/>
              <a:t> is a set of </a:t>
            </a:r>
            <a:r>
              <a:rPr lang="en-US" sz="2400" i="1" dirty="0"/>
              <a:t>elements</a:t>
            </a:r>
            <a:r>
              <a:rPr lang="en-US" sz="2400" dirty="0"/>
              <a:t> that can have </a:t>
            </a:r>
            <a:r>
              <a:rPr lang="en-US" sz="2400" u="sng" dirty="0"/>
              <a:t>varying</a:t>
            </a:r>
            <a:r>
              <a:rPr lang="en-US" sz="2400" dirty="0"/>
              <a:t> types</a:t>
            </a:r>
          </a:p>
          <a:p>
            <a:pPr>
              <a:spcBef>
                <a:spcPts val="0"/>
              </a:spcBef>
              <a:spcAft>
                <a:spcPts val="1200"/>
              </a:spcAft>
            </a:pPr>
            <a:r>
              <a:rPr lang="en-US" sz="2400" dirty="0"/>
              <a:t>Individual elements in a list are accessed by using their </a:t>
            </a:r>
            <a:r>
              <a:rPr lang="en-US" sz="2400" b="1" dirty="0"/>
              <a:t>index number </a:t>
            </a:r>
            <a:r>
              <a:rPr lang="en-US" sz="2400" dirty="0"/>
              <a:t>within square </a:t>
            </a:r>
            <a:r>
              <a:rPr lang="en-US" sz="2400" b="1" dirty="0"/>
              <a:t>[]</a:t>
            </a:r>
            <a:r>
              <a:rPr lang="en-US" sz="2400" dirty="0"/>
              <a:t> brackets</a:t>
            </a:r>
            <a:endParaRPr lang="en-US" sz="2400" b="1" dirty="0"/>
          </a:p>
          <a:p>
            <a:pPr lvl="1">
              <a:spcBef>
                <a:spcPts val="0"/>
              </a:spcBef>
              <a:spcAft>
                <a:spcPts val="1200"/>
              </a:spcAft>
            </a:pPr>
            <a:r>
              <a:rPr lang="en-US" sz="2000" dirty="0"/>
              <a:t>Every element has a unique index number</a:t>
            </a:r>
          </a:p>
          <a:p>
            <a:pPr lvl="1">
              <a:spcBef>
                <a:spcPts val="0"/>
              </a:spcBef>
              <a:spcAft>
                <a:spcPts val="1200"/>
              </a:spcAft>
            </a:pPr>
            <a:r>
              <a:rPr lang="en-US" sz="2000" dirty="0"/>
              <a:t>No two elements share the exact same index number</a:t>
            </a:r>
          </a:p>
          <a:p>
            <a:pPr lvl="1">
              <a:spcBef>
                <a:spcPts val="0"/>
              </a:spcBef>
              <a:spcAft>
                <a:spcPts val="1200"/>
              </a:spcAft>
            </a:pPr>
            <a:r>
              <a:rPr lang="en-US" sz="2000" b="1" dirty="0">
                <a:solidFill>
                  <a:srgbClr val="FF0000"/>
                </a:solidFill>
              </a:rPr>
              <a:t>The first element has an index = 0</a:t>
            </a:r>
          </a:p>
          <a:p>
            <a:pPr>
              <a:spcBef>
                <a:spcPts val="0"/>
              </a:spcBef>
              <a:spcAft>
                <a:spcPts val="1200"/>
              </a:spcAft>
            </a:pPr>
            <a:r>
              <a:rPr lang="en-US" sz="2400" dirty="0"/>
              <a:t>The function </a:t>
            </a:r>
            <a:r>
              <a:rPr lang="en-US" sz="2400" b="1" dirty="0">
                <a:solidFill>
                  <a:srgbClr val="0070C0"/>
                </a:solidFill>
              </a:rPr>
              <a:t>len()</a:t>
            </a:r>
            <a:r>
              <a:rPr lang="en-US" sz="2400" dirty="0"/>
              <a:t> returns the </a:t>
            </a:r>
            <a:r>
              <a:rPr lang="en-US" sz="2400" i="1" dirty="0"/>
              <a:t>length</a:t>
            </a:r>
            <a:r>
              <a:rPr lang="en-US" sz="2400" dirty="0"/>
              <a:t> of a list, which is the number of element in list</a:t>
            </a:r>
          </a:p>
          <a:p>
            <a:pPr>
              <a:spcBef>
                <a:spcPts val="0"/>
              </a:spcBef>
              <a:spcAft>
                <a:spcPts val="1200"/>
              </a:spcAft>
            </a:pPr>
            <a:r>
              <a:rPr lang="en-US" sz="2400" dirty="0"/>
              <a:t>The last addressable element in a list is </a:t>
            </a:r>
            <a:r>
              <a:rPr lang="en-US" sz="2400" b="1" dirty="0"/>
              <a:t>[</a:t>
            </a:r>
            <a:r>
              <a:rPr lang="en-US" sz="2400" b="1" dirty="0">
                <a:solidFill>
                  <a:srgbClr val="0070C0"/>
                </a:solidFill>
              </a:rPr>
              <a:t>len()</a:t>
            </a:r>
            <a:r>
              <a:rPr lang="en-US" sz="2400" b="1" dirty="0"/>
              <a:t> – 1]</a:t>
            </a:r>
            <a:r>
              <a:rPr lang="en-US" sz="2400" dirty="0"/>
              <a:t> – why?</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15103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D4F3B9B-61FA-3741-4FEC-94450D157974}"/>
              </a:ext>
            </a:extLst>
          </p:cNvPr>
          <p:cNvPicPr>
            <a:picLocks noChangeAspect="1"/>
          </p:cNvPicPr>
          <p:nvPr/>
        </p:nvPicPr>
        <p:blipFill>
          <a:blip r:embed="rId2"/>
          <a:stretch>
            <a:fillRect/>
          </a:stretch>
        </p:blipFill>
        <p:spPr>
          <a:xfrm>
            <a:off x="1399599" y="1186339"/>
            <a:ext cx="6344803" cy="5352574"/>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grpSp>
        <p:nvGrpSpPr>
          <p:cNvPr id="66" name="Group 65">
            <a:extLst>
              <a:ext uri="{FF2B5EF4-FFF2-40B4-BE49-F238E27FC236}">
                <a16:creationId xmlns:a16="http://schemas.microsoft.com/office/drawing/2014/main" id="{1348E06F-9490-A372-A7E9-89E8F5B5B5E5}"/>
              </a:ext>
            </a:extLst>
          </p:cNvPr>
          <p:cNvGrpSpPr/>
          <p:nvPr/>
        </p:nvGrpSpPr>
        <p:grpSpPr>
          <a:xfrm>
            <a:off x="6014109" y="3030778"/>
            <a:ext cx="2501241" cy="523568"/>
            <a:chOff x="3305029" y="378029"/>
            <a:chExt cx="2501241" cy="523568"/>
          </a:xfrm>
        </p:grpSpPr>
        <p:sp>
          <p:nvSpPr>
            <p:cNvPr id="67" name="Rectangle 66">
              <a:extLst>
                <a:ext uri="{FF2B5EF4-FFF2-40B4-BE49-F238E27FC236}">
                  <a16:creationId xmlns:a16="http://schemas.microsoft.com/office/drawing/2014/main" id="{1502C99B-5FF4-98BA-C9D2-E4DFF83EAAE5}"/>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1A88CAB5-560D-891F-4B52-676E3DF45EAF}"/>
                </a:ext>
              </a:extLst>
            </p:cNvPr>
            <p:cNvPicPr>
              <a:picLocks noChangeAspect="1"/>
            </p:cNvPicPr>
            <p:nvPr/>
          </p:nvPicPr>
          <p:blipFill>
            <a:blip r:embed="rId3"/>
            <a:stretch>
              <a:fillRect/>
            </a:stretch>
          </p:blipFill>
          <p:spPr>
            <a:xfrm>
              <a:off x="3365868" y="435693"/>
              <a:ext cx="2379563" cy="408240"/>
            </a:xfrm>
            <a:prstGeom prst="rect">
              <a:avLst/>
            </a:prstGeom>
          </p:spPr>
        </p:pic>
      </p:grpSp>
      <p:sp>
        <p:nvSpPr>
          <p:cNvPr id="6" name="Title 1">
            <a:extLst>
              <a:ext uri="{FF2B5EF4-FFF2-40B4-BE49-F238E27FC236}">
                <a16:creationId xmlns:a16="http://schemas.microsoft.com/office/drawing/2014/main" id="{15E327B8-8289-A7BC-6941-30B5A4C1BC64}"/>
              </a:ext>
            </a:extLst>
          </p:cNvPr>
          <p:cNvSpPr>
            <a:spLocks noGrp="1"/>
          </p:cNvSpPr>
          <p:nvPr>
            <p:ph type="title"/>
          </p:nvPr>
        </p:nvSpPr>
        <p:spPr>
          <a:xfrm>
            <a:off x="628650" y="365126"/>
            <a:ext cx="7886700" cy="629371"/>
          </a:xfrm>
        </p:spPr>
        <p:txBody>
          <a:bodyPr anchor="ctr">
            <a:normAutofit/>
          </a:bodyPr>
          <a:lstStyle/>
          <a:p>
            <a:pPr algn="ctr"/>
            <a:r>
              <a:rPr lang="en-US" sz="3200" b="1" dirty="0">
                <a:solidFill>
                  <a:srgbClr val="0070C0"/>
                </a:solidFill>
                <a:latin typeface="+mn-lt"/>
              </a:rPr>
              <a:t>Open</a:t>
            </a:r>
            <a:r>
              <a:rPr lang="en-US" sz="3200" dirty="0">
                <a:latin typeface="+mn-lt"/>
              </a:rPr>
              <a:t> list_cards.py</a:t>
            </a:r>
          </a:p>
        </p:txBody>
      </p:sp>
      <p:grpSp>
        <p:nvGrpSpPr>
          <p:cNvPr id="9" name="Group 8">
            <a:extLst>
              <a:ext uri="{FF2B5EF4-FFF2-40B4-BE49-F238E27FC236}">
                <a16:creationId xmlns:a16="http://schemas.microsoft.com/office/drawing/2014/main" id="{85160505-0349-126C-857D-EAF0352946E3}"/>
              </a:ext>
            </a:extLst>
          </p:cNvPr>
          <p:cNvGrpSpPr/>
          <p:nvPr/>
        </p:nvGrpSpPr>
        <p:grpSpPr>
          <a:xfrm>
            <a:off x="2422241" y="1172830"/>
            <a:ext cx="1076632" cy="369332"/>
            <a:chOff x="4968362" y="2079211"/>
            <a:chExt cx="1076632" cy="369332"/>
          </a:xfrm>
        </p:grpSpPr>
        <p:cxnSp>
          <p:nvCxnSpPr>
            <p:cNvPr id="10" name="Straight Arrow Connector 9">
              <a:extLst>
                <a:ext uri="{FF2B5EF4-FFF2-40B4-BE49-F238E27FC236}">
                  <a16:creationId xmlns:a16="http://schemas.microsoft.com/office/drawing/2014/main" id="{97E2451E-884D-02B7-64CF-E091E6B774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D11196-890D-946E-CBAE-F34A44102C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190CCB70-7079-42EC-33F1-4482ED7773FB}"/>
              </a:ext>
            </a:extLst>
          </p:cNvPr>
          <p:cNvGrpSpPr/>
          <p:nvPr/>
        </p:nvGrpSpPr>
        <p:grpSpPr>
          <a:xfrm>
            <a:off x="6023548" y="1416426"/>
            <a:ext cx="1076632" cy="369332"/>
            <a:chOff x="4704120" y="2356972"/>
            <a:chExt cx="1076632" cy="369332"/>
          </a:xfrm>
        </p:grpSpPr>
        <p:cxnSp>
          <p:nvCxnSpPr>
            <p:cNvPr id="13" name="Straight Arrow Connector 12">
              <a:extLst>
                <a:ext uri="{FF2B5EF4-FFF2-40B4-BE49-F238E27FC236}">
                  <a16:creationId xmlns:a16="http://schemas.microsoft.com/office/drawing/2014/main" id="{BDBB08DF-AE90-0586-82F6-7656D6B84A5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46526C2-508D-3D43-BD01-CFE02E29A6C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324553AA-A38F-402F-A66C-D7567A01E4F1}"/>
              </a:ext>
            </a:extLst>
          </p:cNvPr>
          <p:cNvGrpSpPr/>
          <p:nvPr/>
        </p:nvGrpSpPr>
        <p:grpSpPr>
          <a:xfrm>
            <a:off x="7359466" y="1940499"/>
            <a:ext cx="1068643" cy="369332"/>
            <a:chOff x="3647644" y="4910075"/>
            <a:chExt cx="1068643" cy="369332"/>
          </a:xfrm>
        </p:grpSpPr>
        <p:sp>
          <p:nvSpPr>
            <p:cNvPr id="17" name="TextBox 16">
              <a:extLst>
                <a:ext uri="{FF2B5EF4-FFF2-40B4-BE49-F238E27FC236}">
                  <a16:creationId xmlns:a16="http://schemas.microsoft.com/office/drawing/2014/main" id="{AA0DF31B-1631-A08B-6D03-BDEE3F3B50AC}"/>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37F12BA-4433-001C-3A19-80B510F66C5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F566999-4D55-57F4-4FB1-067A04229CFC}"/>
              </a:ext>
            </a:extLst>
          </p:cNvPr>
          <p:cNvGrpSpPr/>
          <p:nvPr/>
        </p:nvGrpSpPr>
        <p:grpSpPr>
          <a:xfrm>
            <a:off x="3488679" y="5995472"/>
            <a:ext cx="1064340" cy="369332"/>
            <a:chOff x="3647644" y="5421073"/>
            <a:chExt cx="1064340" cy="369332"/>
          </a:xfrm>
        </p:grpSpPr>
        <p:sp>
          <p:nvSpPr>
            <p:cNvPr id="21" name="TextBox 20">
              <a:extLst>
                <a:ext uri="{FF2B5EF4-FFF2-40B4-BE49-F238E27FC236}">
                  <a16:creationId xmlns:a16="http://schemas.microsoft.com/office/drawing/2014/main" id="{123F39ED-8DF6-345C-5A64-195B789D416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6A28FDD6-599E-FD5B-6F25-2E187F03DDB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83E8482-DC5C-3C5E-0C9E-4BCD362DB541}"/>
              </a:ext>
            </a:extLst>
          </p:cNvPr>
          <p:cNvGrpSpPr/>
          <p:nvPr/>
        </p:nvGrpSpPr>
        <p:grpSpPr>
          <a:xfrm>
            <a:off x="2929812" y="2940721"/>
            <a:ext cx="1068643" cy="369332"/>
            <a:chOff x="3647644" y="5359159"/>
            <a:chExt cx="1068643" cy="369332"/>
          </a:xfrm>
        </p:grpSpPr>
        <p:sp>
          <p:nvSpPr>
            <p:cNvPr id="24" name="TextBox 23">
              <a:extLst>
                <a:ext uri="{FF2B5EF4-FFF2-40B4-BE49-F238E27FC236}">
                  <a16:creationId xmlns:a16="http://schemas.microsoft.com/office/drawing/2014/main" id="{ACD10ABB-E6EF-1759-7C1C-D17F052B9E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514499A2-0E64-A107-FCDF-929E2878D62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03D7479-67DC-12F8-9412-D303FE975EF0}"/>
              </a:ext>
            </a:extLst>
          </p:cNvPr>
          <p:cNvGrpSpPr/>
          <p:nvPr/>
        </p:nvGrpSpPr>
        <p:grpSpPr>
          <a:xfrm>
            <a:off x="3672504" y="3152147"/>
            <a:ext cx="1076632" cy="369332"/>
            <a:chOff x="2157212" y="5356391"/>
            <a:chExt cx="1076632" cy="369332"/>
          </a:xfrm>
        </p:grpSpPr>
        <p:sp>
          <p:nvSpPr>
            <p:cNvPr id="27" name="TextBox 26">
              <a:extLst>
                <a:ext uri="{FF2B5EF4-FFF2-40B4-BE49-F238E27FC236}">
                  <a16:creationId xmlns:a16="http://schemas.microsoft.com/office/drawing/2014/main" id="{149FB986-A25C-2391-02A7-3BB0C5EB882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9E45C80-ACB5-E206-2483-4EB9945C20F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64A787F-570D-88C8-F6B0-FF01A8390AB0}"/>
              </a:ext>
            </a:extLst>
          </p:cNvPr>
          <p:cNvGrpSpPr/>
          <p:nvPr/>
        </p:nvGrpSpPr>
        <p:grpSpPr>
          <a:xfrm>
            <a:off x="3296950" y="6210675"/>
            <a:ext cx="1076632" cy="369332"/>
            <a:chOff x="2157212" y="5356391"/>
            <a:chExt cx="1076632" cy="369332"/>
          </a:xfrm>
        </p:grpSpPr>
        <p:sp>
          <p:nvSpPr>
            <p:cNvPr id="30" name="TextBox 29">
              <a:extLst>
                <a:ext uri="{FF2B5EF4-FFF2-40B4-BE49-F238E27FC236}">
                  <a16:creationId xmlns:a16="http://schemas.microsoft.com/office/drawing/2014/main" id="{113282D9-D2F8-8A53-7AE0-C9A49DF3096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1A6858AD-FCAA-D2EC-3D19-52755DE0A53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461B5CB-E7F3-D921-BDD3-1ED919D948EF}"/>
              </a:ext>
            </a:extLst>
          </p:cNvPr>
          <p:cNvGrpSpPr/>
          <p:nvPr/>
        </p:nvGrpSpPr>
        <p:grpSpPr>
          <a:xfrm>
            <a:off x="4210820" y="4016358"/>
            <a:ext cx="1076632" cy="369332"/>
            <a:chOff x="2157212" y="5356391"/>
            <a:chExt cx="1076632" cy="369332"/>
          </a:xfrm>
        </p:grpSpPr>
        <p:sp>
          <p:nvSpPr>
            <p:cNvPr id="69" name="TextBox 68">
              <a:extLst>
                <a:ext uri="{FF2B5EF4-FFF2-40B4-BE49-F238E27FC236}">
                  <a16:creationId xmlns:a16="http://schemas.microsoft.com/office/drawing/2014/main" id="{26EF9B07-9A99-C5C9-E5EF-B9EC2BDA979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ED51C2FF-FB03-FF32-D68C-C6B9B27C915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71D2997-1285-FE55-313A-10C44FCD7F4A}"/>
              </a:ext>
            </a:extLst>
          </p:cNvPr>
          <p:cNvGrpSpPr/>
          <p:nvPr/>
        </p:nvGrpSpPr>
        <p:grpSpPr>
          <a:xfrm>
            <a:off x="4572000" y="4231992"/>
            <a:ext cx="1076632" cy="369332"/>
            <a:chOff x="2157212" y="5356391"/>
            <a:chExt cx="1076632" cy="369332"/>
          </a:xfrm>
        </p:grpSpPr>
        <p:sp>
          <p:nvSpPr>
            <p:cNvPr id="72" name="TextBox 71">
              <a:extLst>
                <a:ext uri="{FF2B5EF4-FFF2-40B4-BE49-F238E27FC236}">
                  <a16:creationId xmlns:a16="http://schemas.microsoft.com/office/drawing/2014/main" id="{4AFE0402-7F8E-65A6-C4A4-2DB24DA5F15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43C9E7F8-74BB-AB59-9491-68CE7AEF38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323B229-12E2-9FD4-0243-3D4583E81531}"/>
              </a:ext>
            </a:extLst>
          </p:cNvPr>
          <p:cNvGrpSpPr/>
          <p:nvPr/>
        </p:nvGrpSpPr>
        <p:grpSpPr>
          <a:xfrm>
            <a:off x="3451808" y="3803069"/>
            <a:ext cx="1076632" cy="369332"/>
            <a:chOff x="2157212" y="5356391"/>
            <a:chExt cx="1076632" cy="369332"/>
          </a:xfrm>
        </p:grpSpPr>
        <p:sp>
          <p:nvSpPr>
            <p:cNvPr id="31" name="TextBox 30">
              <a:extLst>
                <a:ext uri="{FF2B5EF4-FFF2-40B4-BE49-F238E27FC236}">
                  <a16:creationId xmlns:a16="http://schemas.microsoft.com/office/drawing/2014/main" id="{E5499EF2-7D6E-2034-019C-8C300E944FB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C3ED6C10-87A2-4C7F-AD96-0F7494AF4A3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5E0B3B8-72E3-F46C-AF77-0639B596FDF9}"/>
              </a:ext>
            </a:extLst>
          </p:cNvPr>
          <p:cNvGrpSpPr/>
          <p:nvPr/>
        </p:nvGrpSpPr>
        <p:grpSpPr>
          <a:xfrm>
            <a:off x="4492139" y="4597830"/>
            <a:ext cx="1207168" cy="276999"/>
            <a:chOff x="3364832" y="5724092"/>
            <a:chExt cx="1207168" cy="276999"/>
          </a:xfrm>
        </p:grpSpPr>
        <p:cxnSp>
          <p:nvCxnSpPr>
            <p:cNvPr id="34" name="Straight Arrow Connector 33">
              <a:extLst>
                <a:ext uri="{FF2B5EF4-FFF2-40B4-BE49-F238E27FC236}">
                  <a16:creationId xmlns:a16="http://schemas.microsoft.com/office/drawing/2014/main" id="{B60E5768-8F8C-DB71-3E71-3CB7C162B50E}"/>
                </a:ext>
              </a:extLst>
            </p:cNvPr>
            <p:cNvCxnSpPr>
              <a:cxnSpLocks/>
            </p:cNvCxnSpPr>
            <p:nvPr/>
          </p:nvCxnSpPr>
          <p:spPr>
            <a:xfrm flipH="1">
              <a:off x="3364832" y="5862592"/>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7D975D0-D502-8770-0D3E-E4B0B97C1B2D}"/>
                </a:ext>
              </a:extLst>
            </p:cNvPr>
            <p:cNvGrpSpPr/>
            <p:nvPr/>
          </p:nvGrpSpPr>
          <p:grpSpPr>
            <a:xfrm>
              <a:off x="4093957" y="5724092"/>
              <a:ext cx="478043" cy="276999"/>
              <a:chOff x="4058005" y="5673837"/>
              <a:chExt cx="478043" cy="276999"/>
            </a:xfrm>
          </p:grpSpPr>
          <p:sp>
            <p:nvSpPr>
              <p:cNvPr id="37" name="TextBox 36">
                <a:extLst>
                  <a:ext uri="{FF2B5EF4-FFF2-40B4-BE49-F238E27FC236}">
                    <a16:creationId xmlns:a16="http://schemas.microsoft.com/office/drawing/2014/main" id="{9EF00220-917E-9832-F57C-6C6A92C5FCCF}"/>
                  </a:ext>
                </a:extLst>
              </p:cNvPr>
              <p:cNvSpPr txBox="1"/>
              <p:nvPr/>
            </p:nvSpPr>
            <p:spPr>
              <a:xfrm>
                <a:off x="4058005" y="5673837"/>
                <a:ext cx="478043" cy="276999"/>
              </a:xfrm>
              <a:prstGeom prst="rect">
                <a:avLst/>
              </a:prstGeom>
              <a:noFill/>
            </p:spPr>
            <p:txBody>
              <a:bodyPr wrap="square" rtlCol="0">
                <a:spAutoFit/>
              </a:bodyPr>
              <a:lstStyle/>
              <a:p>
                <a:r>
                  <a:rPr lang="en-US" sz="1200" b="1" dirty="0">
                    <a:ln>
                      <a:solidFill>
                        <a:srgbClr val="FF0000"/>
                      </a:solidFill>
                    </a:ln>
                    <a:solidFill>
                      <a:srgbClr val="FF0000"/>
                    </a:solidFill>
                    <a:sym typeface="Wingdings" panose="05000000000000000000" pitchFamily="2" charset="2"/>
                  </a:rPr>
                  <a:t>11</a:t>
                </a:r>
                <a:endParaRPr lang="en-US" sz="1400" b="1" dirty="0">
                  <a:ln>
                    <a:solidFill>
                      <a:srgbClr val="FF0000"/>
                    </a:solidFill>
                  </a:ln>
                  <a:solidFill>
                    <a:srgbClr val="FF0000"/>
                  </a:solidFill>
                </a:endParaRPr>
              </a:p>
            </p:txBody>
          </p:sp>
          <p:sp>
            <p:nvSpPr>
              <p:cNvPr id="39" name="Oval 38">
                <a:extLst>
                  <a:ext uri="{FF2B5EF4-FFF2-40B4-BE49-F238E27FC236}">
                    <a16:creationId xmlns:a16="http://schemas.microsoft.com/office/drawing/2014/main" id="{7DD33D9E-04B4-DC21-E76F-09B4AA16D982}"/>
                  </a:ext>
                </a:extLst>
              </p:cNvPr>
              <p:cNvSpPr/>
              <p:nvPr/>
            </p:nvSpPr>
            <p:spPr>
              <a:xfrm>
                <a:off x="4106019" y="5699934"/>
                <a:ext cx="228600" cy="2286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AFBE7490-9585-CD34-2DA5-D6B3B6D0A5DA}"/>
              </a:ext>
            </a:extLst>
          </p:cNvPr>
          <p:cNvGrpSpPr/>
          <p:nvPr/>
        </p:nvGrpSpPr>
        <p:grpSpPr>
          <a:xfrm>
            <a:off x="7632796" y="4984031"/>
            <a:ext cx="1207168" cy="276999"/>
            <a:chOff x="3364832" y="5724092"/>
            <a:chExt cx="1207168" cy="276999"/>
          </a:xfrm>
        </p:grpSpPr>
        <p:cxnSp>
          <p:nvCxnSpPr>
            <p:cNvPr id="44" name="Straight Arrow Connector 43">
              <a:extLst>
                <a:ext uri="{FF2B5EF4-FFF2-40B4-BE49-F238E27FC236}">
                  <a16:creationId xmlns:a16="http://schemas.microsoft.com/office/drawing/2014/main" id="{CF9DDBB3-0740-AC88-62D3-82D698B627E0}"/>
                </a:ext>
              </a:extLst>
            </p:cNvPr>
            <p:cNvCxnSpPr>
              <a:cxnSpLocks/>
            </p:cNvCxnSpPr>
            <p:nvPr/>
          </p:nvCxnSpPr>
          <p:spPr>
            <a:xfrm flipH="1">
              <a:off x="3364832" y="5862592"/>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B8D5481-4F74-92D5-C016-EF1B11BF8A4D}"/>
                </a:ext>
              </a:extLst>
            </p:cNvPr>
            <p:cNvGrpSpPr/>
            <p:nvPr/>
          </p:nvGrpSpPr>
          <p:grpSpPr>
            <a:xfrm>
              <a:off x="4093957" y="5724092"/>
              <a:ext cx="478043" cy="276999"/>
              <a:chOff x="4058005" y="5673837"/>
              <a:chExt cx="478043" cy="276999"/>
            </a:xfrm>
          </p:grpSpPr>
          <p:sp>
            <p:nvSpPr>
              <p:cNvPr id="46" name="TextBox 45">
                <a:extLst>
                  <a:ext uri="{FF2B5EF4-FFF2-40B4-BE49-F238E27FC236}">
                    <a16:creationId xmlns:a16="http://schemas.microsoft.com/office/drawing/2014/main" id="{F8E8B6CD-F6AC-92C0-64F6-5316489C29A5}"/>
                  </a:ext>
                </a:extLst>
              </p:cNvPr>
              <p:cNvSpPr txBox="1"/>
              <p:nvPr/>
            </p:nvSpPr>
            <p:spPr>
              <a:xfrm>
                <a:off x="4058005" y="5673837"/>
                <a:ext cx="478043" cy="276999"/>
              </a:xfrm>
              <a:prstGeom prst="rect">
                <a:avLst/>
              </a:prstGeom>
              <a:noFill/>
            </p:spPr>
            <p:txBody>
              <a:bodyPr wrap="square" rtlCol="0">
                <a:spAutoFit/>
              </a:bodyPr>
              <a:lstStyle/>
              <a:p>
                <a:r>
                  <a:rPr lang="en-US" sz="1200" b="1" dirty="0">
                    <a:ln>
                      <a:solidFill>
                        <a:srgbClr val="FF0000"/>
                      </a:solidFill>
                    </a:ln>
                    <a:solidFill>
                      <a:srgbClr val="FF0000"/>
                    </a:solidFill>
                    <a:sym typeface="Wingdings" panose="05000000000000000000" pitchFamily="2" charset="2"/>
                  </a:rPr>
                  <a:t>12</a:t>
                </a:r>
                <a:endParaRPr lang="en-US" sz="1400" b="1" dirty="0">
                  <a:ln>
                    <a:solidFill>
                      <a:srgbClr val="FF0000"/>
                    </a:solidFill>
                  </a:ln>
                  <a:solidFill>
                    <a:srgbClr val="FF0000"/>
                  </a:solidFill>
                </a:endParaRPr>
              </a:p>
            </p:txBody>
          </p:sp>
          <p:sp>
            <p:nvSpPr>
              <p:cNvPr id="47" name="Oval 46">
                <a:extLst>
                  <a:ext uri="{FF2B5EF4-FFF2-40B4-BE49-F238E27FC236}">
                    <a16:creationId xmlns:a16="http://schemas.microsoft.com/office/drawing/2014/main" id="{3E89BB2E-9312-7ABE-03CF-EF0BC3F25509}"/>
                  </a:ext>
                </a:extLst>
              </p:cNvPr>
              <p:cNvSpPr/>
              <p:nvPr/>
            </p:nvSpPr>
            <p:spPr>
              <a:xfrm>
                <a:off x="4106019" y="5699934"/>
                <a:ext cx="228600" cy="2286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32875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righ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500"/>
                                        <p:tgtEl>
                                          <p:spTgt spid="26"/>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6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righ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righ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right)">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right)">
                                      <p:cBhvr>
                                        <p:cTn id="55" dur="50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right)">
                                      <p:cBhvr>
                                        <p:cTn id="6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FA087E3144A8449FB709B9819357C5" ma:contentTypeVersion="4" ma:contentTypeDescription="Create a new document." ma:contentTypeScope="" ma:versionID="dd60b5112242de2edba2c5d6af2863e9">
  <xsd:schema xmlns:xsd="http://www.w3.org/2001/XMLSchema" xmlns:xs="http://www.w3.org/2001/XMLSchema" xmlns:p="http://schemas.microsoft.com/office/2006/metadata/properties" xmlns:ns2="5ef77a60-99f0-492a-bd7e-3f85d9aaed4e" targetNamespace="http://schemas.microsoft.com/office/2006/metadata/properties" ma:root="true" ma:fieldsID="bf4e3a02b1ccd6a95665faf046d1c928" ns2:_="">
    <xsd:import namespace="5ef77a60-99f0-492a-bd7e-3f85d9aaed4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f77a60-99f0-492a-bd7e-3f85d9aaed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106AC8-EF6E-4A2E-A739-A1F99306B880}"/>
</file>

<file path=customXml/itemProps2.xml><?xml version="1.0" encoding="utf-8"?>
<ds:datastoreItem xmlns:ds="http://schemas.openxmlformats.org/officeDocument/2006/customXml" ds:itemID="{43739312-5CC3-4AE5-AEFE-48090FA3D058}"/>
</file>

<file path=customXml/itemProps3.xml><?xml version="1.0" encoding="utf-8"?>
<ds:datastoreItem xmlns:ds="http://schemas.openxmlformats.org/officeDocument/2006/customXml" ds:itemID="{5344D343-9807-4DB8-909C-8EC0841C9847}"/>
</file>

<file path=docProps/app.xml><?xml version="1.0" encoding="utf-8"?>
<Properties xmlns="http://schemas.openxmlformats.org/officeDocument/2006/extended-properties" xmlns:vt="http://schemas.openxmlformats.org/officeDocument/2006/docPropsVTypes">
  <Template>Office Theme</Template>
  <TotalTime>6807</TotalTime>
  <Words>2705</Words>
  <Application>Microsoft Office PowerPoint</Application>
  <PresentationFormat>On-screen Show (4:3)</PresentationFormat>
  <Paragraphs>566</Paragraphs>
  <Slides>60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Wingdings</vt:lpstr>
      <vt:lpstr>Office Theme</vt:lpstr>
      <vt:lpstr>PowerPoint Presentation</vt:lpstr>
      <vt:lpstr>Session 05 – Topics</vt:lpstr>
      <vt:lpstr>Encoding (Representation)</vt:lpstr>
      <vt:lpstr>Encoding (Representation)</vt:lpstr>
      <vt:lpstr>Decoding (Representation)</vt:lpstr>
      <vt:lpstr>Decoding (Representation)</vt:lpstr>
      <vt:lpstr>Python Built-In Data Types</vt:lpstr>
      <vt:lpstr>Python Lists</vt:lpstr>
      <vt:lpstr>Open list_cards.py</vt:lpstr>
      <vt:lpstr>Run list_cards.py</vt:lpstr>
      <vt:lpstr>Initializing a Random Deck</vt:lpstr>
      <vt:lpstr>Open dealer_bogus.py</vt:lpstr>
      <vt:lpstr>Run dealer_bogus.py</vt:lpstr>
      <vt:lpstr>Random… but no repeats?</vt:lpstr>
      <vt:lpstr>Open dealer_slow.py</vt:lpstr>
      <vt:lpstr>Instrumenting Your Code</vt:lpstr>
      <vt:lpstr>View dealer_slow.py</vt:lpstr>
      <vt:lpstr>Run dealer_slow.py</vt:lpstr>
      <vt:lpstr>Correct but inefficient…</vt:lpstr>
      <vt:lpstr>A Faster Card Dealer</vt:lpstr>
      <vt:lpstr>Open dealer_fast.py</vt:lpstr>
      <vt:lpstr>Run dealer_fast.py</vt:lpstr>
      <vt:lpstr>Slow vs. Fast Card Dealer</vt:lpstr>
      <vt:lpstr>Computing is a New Science</vt:lpstr>
      <vt:lpstr>Algorithmic Efficiency</vt:lpstr>
      <vt:lpstr>Algorithmic Efficiency</vt:lpstr>
      <vt:lpstr>Algorithmic Efficiency</vt:lpstr>
      <vt:lpstr>Prime Racer</vt:lpstr>
      <vt:lpstr>Open prime_racer1.py</vt:lpstr>
      <vt:lpstr>Run prime_racer1.py</vt:lpstr>
      <vt:lpstr>Open prime_racer2.py</vt:lpstr>
      <vt:lpstr>Run prime_racer2.py</vt:lpstr>
      <vt:lpstr>Open prime_racer3.py</vt:lpstr>
      <vt:lpstr>Run prime_racer3.py</vt:lpstr>
      <vt:lpstr>Open prime_racer4.py</vt:lpstr>
      <vt:lpstr>Run prime_racer4.py</vt:lpstr>
      <vt:lpstr>Measurable Systematic Improvement</vt:lpstr>
      <vt:lpstr>Bubble Sort</vt:lpstr>
      <vt:lpstr>Open bubble_sort.py</vt:lpstr>
      <vt:lpstr>View bubble_sort.py</vt:lpstr>
      <vt:lpstr>Run bubble_sort.py</vt:lpstr>
      <vt:lpstr>The Bubble Sort Algorithm</vt:lpstr>
      <vt:lpstr>The Quicksort Algorithm</vt:lpstr>
      <vt:lpstr>The Quicksort Algorithm</vt:lpstr>
      <vt:lpstr>Open quicksort.py</vt:lpstr>
      <vt:lpstr>View quicksort.py</vt:lpstr>
      <vt:lpstr>View quicksort.py</vt:lpstr>
      <vt:lpstr>View quicksort.py</vt:lpstr>
      <vt:lpstr>Run quicksort.py</vt:lpstr>
      <vt:lpstr>Numpy sort()</vt:lpstr>
      <vt:lpstr>Timsort</vt:lpstr>
      <vt:lpstr>Open timsort.py</vt:lpstr>
      <vt:lpstr>Run timsort.py</vt:lpstr>
      <vt:lpstr>Session 05 – Now You Know…</vt:lpstr>
      <vt:lpstr>Session 05 – Now You Know…</vt:lpstr>
      <vt:lpstr>Session 05 – Now You Know…</vt:lpstr>
      <vt:lpstr>Session 05 – Now You Know…</vt:lpstr>
      <vt:lpstr>Task 05-01</vt:lpstr>
      <vt:lpstr>Task 05-02</vt:lpstr>
      <vt:lpstr>Task 05-02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Biersach, David</cp:lastModifiedBy>
  <cp:revision>923</cp:revision>
  <cp:lastPrinted>2015-06-01T00:45:11Z</cp:lastPrinted>
  <dcterms:created xsi:type="dcterms:W3CDTF">2014-09-21T17:58:26Z</dcterms:created>
  <dcterms:modified xsi:type="dcterms:W3CDTF">2024-06-12T16:12:56Z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0x010100F1FA087E3144A8449FB709B9819357C5</vt:lpwstr>
  </property>
</Properties>
</file>